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4" r:id="rId2"/>
    <p:sldId id="316" r:id="rId3"/>
    <p:sldId id="341" r:id="rId4"/>
    <p:sldId id="340" r:id="rId5"/>
    <p:sldId id="342" r:id="rId6"/>
    <p:sldId id="305" r:id="rId7"/>
    <p:sldId id="343" r:id="rId8"/>
    <p:sldId id="278" r:id="rId9"/>
    <p:sldId id="346" r:id="rId10"/>
    <p:sldId id="333" r:id="rId11"/>
    <p:sldId id="331" r:id="rId12"/>
    <p:sldId id="330" r:id="rId13"/>
    <p:sldId id="336" r:id="rId14"/>
    <p:sldId id="337" r:id="rId15"/>
    <p:sldId id="347" r:id="rId16"/>
    <p:sldId id="319" r:id="rId17"/>
    <p:sldId id="348" r:id="rId18"/>
    <p:sldId id="311" r:id="rId19"/>
    <p:sldId id="345" r:id="rId20"/>
    <p:sldId id="349" r:id="rId21"/>
    <p:sldId id="334" r:id="rId22"/>
    <p:sldId id="283"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2334" autoAdjust="0"/>
  </p:normalViewPr>
  <p:slideViewPr>
    <p:cSldViewPr snapToGrid="0">
      <p:cViewPr varScale="1">
        <p:scale>
          <a:sx n="84" d="100"/>
          <a:sy n="84" d="100"/>
        </p:scale>
        <p:origin x="65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4042"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B3EA16FC-5C2C-4659-B21D-F6A42E029A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F5746069-A750-431B-B6EC-534C321C20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C76913-52B5-4043-8BC9-66481B81548A}" type="datetimeFigureOut">
              <a:rPr lang="cs-CZ" smtClean="0"/>
              <a:t>05.10.2022</a:t>
            </a:fld>
            <a:endParaRPr lang="cs-CZ"/>
          </a:p>
        </p:txBody>
      </p:sp>
      <p:sp>
        <p:nvSpPr>
          <p:cNvPr id="4" name="Zástupný symbol pro zápatí 3">
            <a:extLst>
              <a:ext uri="{FF2B5EF4-FFF2-40B4-BE49-F238E27FC236}">
                <a16:creationId xmlns:a16="http://schemas.microsoft.com/office/drawing/2014/main" id="{7F896B57-8DA2-4220-87B0-ADB80843E8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C6D186E8-2F9B-478A-A696-33EB38AB8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525B83-0638-4070-9A6F-98153BF7378A}" type="slidenum">
              <a:rPr lang="cs-CZ" smtClean="0"/>
              <a:t>‹#›</a:t>
            </a:fld>
            <a:endParaRPr lang="cs-CZ"/>
          </a:p>
        </p:txBody>
      </p:sp>
    </p:spTree>
    <p:extLst>
      <p:ext uri="{BB962C8B-B14F-4D97-AF65-F5344CB8AC3E}">
        <p14:creationId xmlns:p14="http://schemas.microsoft.com/office/powerpoint/2010/main" val="454336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6E0766-345A-45FA-882E-A29B3F5FD6DE}" type="datetimeFigureOut">
              <a:rPr lang="cs-CZ" smtClean="0"/>
              <a:t>01.10.2022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510A5-D9CD-4C8A-AC31-820DA5B190C7}" type="slidenum">
              <a:rPr lang="cs-CZ" smtClean="0"/>
              <a:t>‹#›</a:t>
            </a:fld>
            <a:endParaRPr lang="cs-CZ"/>
          </a:p>
        </p:txBody>
      </p:sp>
    </p:spTree>
    <p:extLst>
      <p:ext uri="{BB962C8B-B14F-4D97-AF65-F5344CB8AC3E}">
        <p14:creationId xmlns:p14="http://schemas.microsoft.com/office/powerpoint/2010/main" val="138821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63510A5-D9CD-4C8A-AC31-820DA5B190C7}" type="slidenum">
              <a:rPr lang="cs-CZ" smtClean="0"/>
              <a:t>22</a:t>
            </a:fld>
            <a:endParaRPr lang="cs-CZ"/>
          </a:p>
        </p:txBody>
      </p:sp>
    </p:spTree>
    <p:extLst>
      <p:ext uri="{BB962C8B-B14F-4D97-AF65-F5344CB8AC3E}">
        <p14:creationId xmlns:p14="http://schemas.microsoft.com/office/powerpoint/2010/main" val="356880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23A549-E04F-4339-AA2B-935960BE19B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BC295BD-231B-4CAB-87D7-A42B60631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69EAEA9-EF8B-4CEC-8D34-6C4BAFF828AC}"/>
              </a:ext>
            </a:extLst>
          </p:cNvPr>
          <p:cNvSpPr>
            <a:spLocks noGrp="1"/>
          </p:cNvSpPr>
          <p:nvPr>
            <p:ph type="dt" sz="half" idx="10"/>
          </p:nvPr>
        </p:nvSpPr>
        <p:spPr/>
        <p:txBody>
          <a:bodyPr/>
          <a:lstStyle/>
          <a:p>
            <a:fld id="{613A3377-A1A0-4A3F-AEBF-72DBBAF6F5D9}" type="datetime1">
              <a:rPr lang="fi-FI" smtClean="0"/>
              <a:t>1.10.2022</a:t>
            </a:fld>
            <a:endParaRPr lang="fi-FI"/>
          </a:p>
        </p:txBody>
      </p:sp>
      <p:sp>
        <p:nvSpPr>
          <p:cNvPr id="5" name="Alatunnisteen paikkamerkki 4">
            <a:extLst>
              <a:ext uri="{FF2B5EF4-FFF2-40B4-BE49-F238E27FC236}">
                <a16:creationId xmlns:a16="http://schemas.microsoft.com/office/drawing/2014/main" id="{C5A58CCC-39B9-4620-95F6-3664BD250A6B}"/>
              </a:ext>
            </a:extLst>
          </p:cNvPr>
          <p:cNvSpPr>
            <a:spLocks noGrp="1"/>
          </p:cNvSpPr>
          <p:nvPr>
            <p:ph type="ftr" sz="quarter" idx="11"/>
          </p:nvPr>
        </p:nvSpPr>
        <p:spPr/>
        <p:txBody>
          <a:body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CA3EDCAA-9F28-4053-8277-9F91A1FF681D}"/>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194559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F934A0-C3A2-4427-9640-66096DDD6E4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2EB66D9-BF88-45AF-B28F-A035EF378E1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EF567DE-A575-4772-B376-E7F53B37F216}"/>
              </a:ext>
            </a:extLst>
          </p:cNvPr>
          <p:cNvSpPr>
            <a:spLocks noGrp="1"/>
          </p:cNvSpPr>
          <p:nvPr>
            <p:ph type="dt" sz="half" idx="10"/>
          </p:nvPr>
        </p:nvSpPr>
        <p:spPr/>
        <p:txBody>
          <a:bodyPr/>
          <a:lstStyle/>
          <a:p>
            <a:fld id="{85F7D9F4-84E1-47F6-942D-0B517983AA62}" type="datetime1">
              <a:rPr lang="fi-FI" smtClean="0"/>
              <a:t>1.10.2022</a:t>
            </a:fld>
            <a:endParaRPr lang="fi-FI"/>
          </a:p>
        </p:txBody>
      </p:sp>
      <p:sp>
        <p:nvSpPr>
          <p:cNvPr id="5" name="Alatunnisteen paikkamerkki 4">
            <a:extLst>
              <a:ext uri="{FF2B5EF4-FFF2-40B4-BE49-F238E27FC236}">
                <a16:creationId xmlns:a16="http://schemas.microsoft.com/office/drawing/2014/main" id="{6B108007-B675-46B5-A6A9-E19E1E257A9B}"/>
              </a:ext>
            </a:extLst>
          </p:cNvPr>
          <p:cNvSpPr>
            <a:spLocks noGrp="1"/>
          </p:cNvSpPr>
          <p:nvPr>
            <p:ph type="ftr" sz="quarter" idx="11"/>
          </p:nvPr>
        </p:nvSpPr>
        <p:spPr/>
        <p:txBody>
          <a:body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53D42E2C-CBB6-4FA4-8B4A-83FEF678BDCB}"/>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69018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2315EF96-D375-472B-80C3-DEAED85D885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53C81254-B096-4667-A13F-8735AEECBD47}"/>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E4112A-B49B-47C4-8F18-9FAF0311C385}"/>
              </a:ext>
            </a:extLst>
          </p:cNvPr>
          <p:cNvSpPr>
            <a:spLocks noGrp="1"/>
          </p:cNvSpPr>
          <p:nvPr>
            <p:ph type="dt" sz="half" idx="10"/>
          </p:nvPr>
        </p:nvSpPr>
        <p:spPr/>
        <p:txBody>
          <a:bodyPr/>
          <a:lstStyle/>
          <a:p>
            <a:fld id="{6661F96D-2669-4C29-BD27-0D4A252CBC36}" type="datetime1">
              <a:rPr lang="fi-FI" smtClean="0"/>
              <a:t>1.10.2022</a:t>
            </a:fld>
            <a:endParaRPr lang="fi-FI"/>
          </a:p>
        </p:txBody>
      </p:sp>
      <p:sp>
        <p:nvSpPr>
          <p:cNvPr id="5" name="Alatunnisteen paikkamerkki 4">
            <a:extLst>
              <a:ext uri="{FF2B5EF4-FFF2-40B4-BE49-F238E27FC236}">
                <a16:creationId xmlns:a16="http://schemas.microsoft.com/office/drawing/2014/main" id="{66A1F7E4-4D8F-4751-9BA6-BECA411C72A9}"/>
              </a:ext>
            </a:extLst>
          </p:cNvPr>
          <p:cNvSpPr>
            <a:spLocks noGrp="1"/>
          </p:cNvSpPr>
          <p:nvPr>
            <p:ph type="ftr" sz="quarter" idx="11"/>
          </p:nvPr>
        </p:nvSpPr>
        <p:spPr/>
        <p:txBody>
          <a:body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07CCDFC0-1351-4A2F-921B-830A5E6B6465}"/>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2651923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defRPr sz="800" b="0" i="0">
                <a:solidFill>
                  <a:srgbClr val="939598"/>
                </a:solidFill>
                <a:latin typeface="Montserrat"/>
                <a:cs typeface="Montserrat"/>
              </a:defRPr>
            </a:lvl1pPr>
          </a:lstStyle>
          <a:p>
            <a:pPr marL="12700" marR="5080">
              <a:lnSpc>
                <a:spcPct val="100000"/>
              </a:lnSpc>
              <a:spcBef>
                <a:spcPts val="75"/>
              </a:spcBef>
            </a:pPr>
            <a:r>
              <a:rPr lang="en-US"/>
              <a:t>2nd Committee meeting, November 3-5, 2021</a:t>
            </a:r>
            <a:endParaRPr spc="-5" dirty="0"/>
          </a:p>
        </p:txBody>
      </p:sp>
      <p:sp>
        <p:nvSpPr>
          <p:cNvPr id="6" name="Holder 6"/>
          <p:cNvSpPr>
            <a:spLocks noGrp="1"/>
          </p:cNvSpPr>
          <p:nvPr>
            <p:ph type="sldNum" sz="quarter" idx="7"/>
          </p:nvPr>
        </p:nvSpPr>
        <p:spPr/>
        <p:txBody>
          <a:bodyPr lIns="0" tIns="0" rIns="0" bIns="0"/>
          <a:lstStyle>
            <a:lvl1pPr>
              <a:defRPr sz="1000" b="1" i="0">
                <a:solidFill>
                  <a:srgbClr val="6D6E71"/>
                </a:solidFill>
                <a:latin typeface="Montserrat"/>
                <a:cs typeface="Montserrat"/>
              </a:defRPr>
            </a:lvl1pPr>
          </a:lstStyle>
          <a:p>
            <a:pPr marL="38100">
              <a:lnSpc>
                <a:spcPct val="100000"/>
              </a:lnSpc>
              <a:spcBef>
                <a:spcPts val="65"/>
              </a:spcBef>
            </a:pPr>
            <a:fld id="{81D60167-4931-47E6-BA6A-407CBD079E47}" type="slidenum">
              <a:rPr dirty="0"/>
              <a:t>‹#›</a:t>
            </a:fld>
            <a:endParaRPr dirty="0"/>
          </a:p>
        </p:txBody>
      </p:sp>
    </p:spTree>
    <p:extLst>
      <p:ext uri="{BB962C8B-B14F-4D97-AF65-F5344CB8AC3E}">
        <p14:creationId xmlns:p14="http://schemas.microsoft.com/office/powerpoint/2010/main" val="532700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4596" y="6461099"/>
            <a:ext cx="14604" cy="384810"/>
          </a:xfrm>
          <a:custGeom>
            <a:avLst/>
            <a:gdLst/>
            <a:ahLst/>
            <a:cxnLst/>
            <a:rect l="l" t="t" r="r" b="b"/>
            <a:pathLst>
              <a:path w="14604" h="384809">
                <a:moveTo>
                  <a:pt x="14401" y="0"/>
                </a:moveTo>
                <a:lnTo>
                  <a:pt x="0" y="0"/>
                </a:lnTo>
                <a:lnTo>
                  <a:pt x="0" y="384200"/>
                </a:lnTo>
                <a:lnTo>
                  <a:pt x="14401" y="384200"/>
                </a:lnTo>
                <a:lnTo>
                  <a:pt x="14401" y="0"/>
                </a:lnTo>
                <a:close/>
              </a:path>
            </a:pathLst>
          </a:custGeom>
          <a:solidFill>
            <a:srgbClr val="939598"/>
          </a:solidFill>
        </p:spPr>
        <p:txBody>
          <a:bodyPr wrap="square" lIns="0" tIns="0" rIns="0" bIns="0" rtlCol="0"/>
          <a:lstStyle/>
          <a:p>
            <a:endParaRPr/>
          </a:p>
        </p:txBody>
      </p:sp>
      <p:sp>
        <p:nvSpPr>
          <p:cNvPr id="17" name="bg object 17"/>
          <p:cNvSpPr/>
          <p:nvPr/>
        </p:nvSpPr>
        <p:spPr>
          <a:xfrm>
            <a:off x="0" y="1700999"/>
            <a:ext cx="10478135" cy="3456304"/>
          </a:xfrm>
          <a:custGeom>
            <a:avLst/>
            <a:gdLst/>
            <a:ahLst/>
            <a:cxnLst/>
            <a:rect l="l" t="t" r="r" b="b"/>
            <a:pathLst>
              <a:path w="10478135" h="3456304">
                <a:moveTo>
                  <a:pt x="10477550" y="0"/>
                </a:moveTo>
                <a:lnTo>
                  <a:pt x="0" y="0"/>
                </a:lnTo>
                <a:lnTo>
                  <a:pt x="0" y="3456000"/>
                </a:lnTo>
                <a:lnTo>
                  <a:pt x="10477550" y="3456000"/>
                </a:lnTo>
                <a:lnTo>
                  <a:pt x="10477550" y="0"/>
                </a:lnTo>
                <a:close/>
              </a:path>
            </a:pathLst>
          </a:custGeom>
          <a:solidFill>
            <a:srgbClr val="0092B4"/>
          </a:solidFill>
        </p:spPr>
        <p:txBody>
          <a:bodyPr wrap="square" lIns="0" tIns="0" rIns="0" bIns="0" rtlCol="0"/>
          <a:lstStyle/>
          <a:p>
            <a:endParaRPr/>
          </a:p>
        </p:txBody>
      </p:sp>
      <p:sp>
        <p:nvSpPr>
          <p:cNvPr id="4" name="Holder 4"/>
          <p:cNvSpPr>
            <a:spLocks noGrp="1"/>
          </p:cNvSpPr>
          <p:nvPr>
            <p:ph type="ftr" sz="quarter" idx="5"/>
          </p:nvPr>
        </p:nvSpPr>
        <p:spPr/>
        <p:txBody>
          <a:bodyPr lIns="0" tIns="0" rIns="0" bIns="0"/>
          <a:lstStyle>
            <a:lvl1pPr>
              <a:defRPr sz="800" b="0" i="0">
                <a:solidFill>
                  <a:srgbClr val="939598"/>
                </a:solidFill>
                <a:latin typeface="Montserrat"/>
                <a:cs typeface="Montserrat"/>
              </a:defRPr>
            </a:lvl1pPr>
          </a:lstStyle>
          <a:p>
            <a:pPr marL="12700" marR="5080">
              <a:lnSpc>
                <a:spcPct val="100000"/>
              </a:lnSpc>
              <a:spcBef>
                <a:spcPts val="75"/>
              </a:spcBef>
            </a:pPr>
            <a:r>
              <a:rPr lang="en-US"/>
              <a:t>2nd Committee meeting, November 3-5, 2021</a:t>
            </a:r>
            <a:endParaRPr spc="-5" dirty="0"/>
          </a:p>
        </p:txBody>
      </p:sp>
      <p:sp>
        <p:nvSpPr>
          <p:cNvPr id="6" name="Holder 6"/>
          <p:cNvSpPr>
            <a:spLocks noGrp="1"/>
          </p:cNvSpPr>
          <p:nvPr>
            <p:ph type="sldNum" sz="quarter" idx="7"/>
          </p:nvPr>
        </p:nvSpPr>
        <p:spPr/>
        <p:txBody>
          <a:bodyPr lIns="0" tIns="0" rIns="0" bIns="0"/>
          <a:lstStyle>
            <a:lvl1pPr>
              <a:defRPr sz="1000" b="1" i="0">
                <a:solidFill>
                  <a:srgbClr val="6D6E71"/>
                </a:solidFill>
                <a:latin typeface="Montserrat"/>
                <a:cs typeface="Montserrat"/>
              </a:defRPr>
            </a:lvl1pPr>
          </a:lstStyle>
          <a:p>
            <a:pPr marL="38100">
              <a:lnSpc>
                <a:spcPct val="100000"/>
              </a:lnSpc>
              <a:spcBef>
                <a:spcPts val="65"/>
              </a:spcBef>
            </a:pPr>
            <a:fld id="{81D60167-4931-47E6-BA6A-407CBD079E47}" type="slidenum">
              <a:rPr dirty="0"/>
              <a:t>‹#›</a:t>
            </a:fld>
            <a:endParaRPr dirty="0"/>
          </a:p>
        </p:txBody>
      </p:sp>
      <p:sp>
        <p:nvSpPr>
          <p:cNvPr id="11" name="object 4">
            <a:extLst>
              <a:ext uri="{FF2B5EF4-FFF2-40B4-BE49-F238E27FC236}">
                <a16:creationId xmlns:a16="http://schemas.microsoft.com/office/drawing/2014/main" id="{E8177BF9-F16E-3B49-9CA9-4219C1684F21}"/>
              </a:ext>
            </a:extLst>
          </p:cNvPr>
          <p:cNvSpPr/>
          <p:nvPr userDrawn="1"/>
        </p:nvSpPr>
        <p:spPr>
          <a:xfrm>
            <a:off x="378990" y="436345"/>
            <a:ext cx="4047194" cy="85161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271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B61A2-807D-45FC-BDB7-E2D09E1D218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310387C-AADB-4778-A84A-5106A3087018}"/>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2EAFAAF-DA4B-48C8-B09D-CAE1FAAFC3C0}"/>
              </a:ext>
            </a:extLst>
          </p:cNvPr>
          <p:cNvSpPr>
            <a:spLocks noGrp="1"/>
          </p:cNvSpPr>
          <p:nvPr>
            <p:ph type="dt" sz="half" idx="10"/>
          </p:nvPr>
        </p:nvSpPr>
        <p:spPr/>
        <p:txBody>
          <a:bodyPr/>
          <a:lstStyle/>
          <a:p>
            <a:fld id="{BC9E22D7-600D-45AD-ABF0-833F96C3104F}" type="datetime1">
              <a:rPr lang="fi-FI" smtClean="0"/>
              <a:t>1.10.2022</a:t>
            </a:fld>
            <a:endParaRPr lang="fi-FI"/>
          </a:p>
        </p:txBody>
      </p:sp>
      <p:sp>
        <p:nvSpPr>
          <p:cNvPr id="5" name="Alatunnisteen paikkamerkki 4">
            <a:extLst>
              <a:ext uri="{FF2B5EF4-FFF2-40B4-BE49-F238E27FC236}">
                <a16:creationId xmlns:a16="http://schemas.microsoft.com/office/drawing/2014/main" id="{984C5516-5F44-4A72-8065-B1B1528C69AD}"/>
              </a:ext>
            </a:extLst>
          </p:cNvPr>
          <p:cNvSpPr>
            <a:spLocks noGrp="1"/>
          </p:cNvSpPr>
          <p:nvPr>
            <p:ph type="ftr" sz="quarter" idx="11"/>
          </p:nvPr>
        </p:nvSpPr>
        <p:spPr/>
        <p:txBody>
          <a:body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F5D187A1-2D23-4302-BD5B-C6BE2ADF9164}"/>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35353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7186C8-4000-4763-9F5E-875E29D7C05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67121C7-B20B-4831-834F-9DE9FA3720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D8ED21C-D501-4F2E-980D-B9EFE267DADD}"/>
              </a:ext>
            </a:extLst>
          </p:cNvPr>
          <p:cNvSpPr>
            <a:spLocks noGrp="1"/>
          </p:cNvSpPr>
          <p:nvPr>
            <p:ph type="dt" sz="half" idx="10"/>
          </p:nvPr>
        </p:nvSpPr>
        <p:spPr/>
        <p:txBody>
          <a:bodyPr/>
          <a:lstStyle/>
          <a:p>
            <a:fld id="{BFC84720-E736-4B90-BCD2-C23618044FAF}" type="datetime1">
              <a:rPr lang="fi-FI" smtClean="0"/>
              <a:t>1.10.2022</a:t>
            </a:fld>
            <a:endParaRPr lang="fi-FI"/>
          </a:p>
        </p:txBody>
      </p:sp>
      <p:sp>
        <p:nvSpPr>
          <p:cNvPr id="5" name="Alatunnisteen paikkamerkki 4">
            <a:extLst>
              <a:ext uri="{FF2B5EF4-FFF2-40B4-BE49-F238E27FC236}">
                <a16:creationId xmlns:a16="http://schemas.microsoft.com/office/drawing/2014/main" id="{B21B682D-F0DB-4002-954D-5ED8DBFA79D2}"/>
              </a:ext>
            </a:extLst>
          </p:cNvPr>
          <p:cNvSpPr>
            <a:spLocks noGrp="1"/>
          </p:cNvSpPr>
          <p:nvPr>
            <p:ph type="ftr" sz="quarter" idx="11"/>
          </p:nvPr>
        </p:nvSpPr>
        <p:spPr/>
        <p:txBody>
          <a:body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2DF33E24-815C-459F-BF5F-695B976B58F1}"/>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375707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D36F84-862D-442C-85FF-B46D44943EB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7079E68-EBD6-41AE-AAEA-CC110E72EBB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9721960-2132-4DD2-9761-A420F60A8C69}"/>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BE62F7F9-DAD2-49C0-8BC4-F2E142A44CFA}"/>
              </a:ext>
            </a:extLst>
          </p:cNvPr>
          <p:cNvSpPr>
            <a:spLocks noGrp="1"/>
          </p:cNvSpPr>
          <p:nvPr>
            <p:ph type="dt" sz="half" idx="10"/>
          </p:nvPr>
        </p:nvSpPr>
        <p:spPr/>
        <p:txBody>
          <a:bodyPr/>
          <a:lstStyle/>
          <a:p>
            <a:fld id="{8627036D-8DDC-4C38-92B0-09B5CBE329E6}" type="datetime1">
              <a:rPr lang="fi-FI" smtClean="0"/>
              <a:t>1.10.2022</a:t>
            </a:fld>
            <a:endParaRPr lang="fi-FI"/>
          </a:p>
        </p:txBody>
      </p:sp>
      <p:sp>
        <p:nvSpPr>
          <p:cNvPr id="6" name="Alatunnisteen paikkamerkki 5">
            <a:extLst>
              <a:ext uri="{FF2B5EF4-FFF2-40B4-BE49-F238E27FC236}">
                <a16:creationId xmlns:a16="http://schemas.microsoft.com/office/drawing/2014/main" id="{D5CB8A5F-BAFD-43C7-B63A-50A7E45C51FC}"/>
              </a:ext>
            </a:extLst>
          </p:cNvPr>
          <p:cNvSpPr>
            <a:spLocks noGrp="1"/>
          </p:cNvSpPr>
          <p:nvPr>
            <p:ph type="ftr" sz="quarter" idx="11"/>
          </p:nvPr>
        </p:nvSpPr>
        <p:spPr/>
        <p:txBody>
          <a:bodyPr/>
          <a:lstStyle/>
          <a:p>
            <a:r>
              <a:rPr lang="en-US"/>
              <a:t>2nd Committee meeting, November 3-5, 2021</a:t>
            </a:r>
            <a:endParaRPr lang="fi-FI"/>
          </a:p>
        </p:txBody>
      </p:sp>
      <p:sp>
        <p:nvSpPr>
          <p:cNvPr id="7" name="Dian numeron paikkamerkki 6">
            <a:extLst>
              <a:ext uri="{FF2B5EF4-FFF2-40B4-BE49-F238E27FC236}">
                <a16:creationId xmlns:a16="http://schemas.microsoft.com/office/drawing/2014/main" id="{1560DDB1-3BC5-4A48-A119-DD7AE80C9503}"/>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192718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2CA1A0-B740-4ACB-AA04-18C3AB48B25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59536665-8C72-487C-A702-FD926507C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20E80A3-F2DB-479B-8264-C24E8DD4029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B59AE97C-3AF2-42E1-B418-402FEB9E4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469C716D-D584-40A6-9F23-290B1AC0290F}"/>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6A2178C1-562F-4748-9690-B852014DE90C}"/>
              </a:ext>
            </a:extLst>
          </p:cNvPr>
          <p:cNvSpPr>
            <a:spLocks noGrp="1"/>
          </p:cNvSpPr>
          <p:nvPr>
            <p:ph type="dt" sz="half" idx="10"/>
          </p:nvPr>
        </p:nvSpPr>
        <p:spPr/>
        <p:txBody>
          <a:bodyPr/>
          <a:lstStyle/>
          <a:p>
            <a:fld id="{BE8BBDA7-FF6F-4568-9444-04D617080C20}" type="datetime1">
              <a:rPr lang="fi-FI" smtClean="0"/>
              <a:t>1.10.2022</a:t>
            </a:fld>
            <a:endParaRPr lang="fi-FI"/>
          </a:p>
        </p:txBody>
      </p:sp>
      <p:sp>
        <p:nvSpPr>
          <p:cNvPr id="8" name="Alatunnisteen paikkamerkki 7">
            <a:extLst>
              <a:ext uri="{FF2B5EF4-FFF2-40B4-BE49-F238E27FC236}">
                <a16:creationId xmlns:a16="http://schemas.microsoft.com/office/drawing/2014/main" id="{5AE3E4CF-A239-47B6-83C5-AFF08A67657E}"/>
              </a:ext>
            </a:extLst>
          </p:cNvPr>
          <p:cNvSpPr>
            <a:spLocks noGrp="1"/>
          </p:cNvSpPr>
          <p:nvPr>
            <p:ph type="ftr" sz="quarter" idx="11"/>
          </p:nvPr>
        </p:nvSpPr>
        <p:spPr/>
        <p:txBody>
          <a:bodyPr/>
          <a:lstStyle/>
          <a:p>
            <a:r>
              <a:rPr lang="en-US"/>
              <a:t>2nd Committee meeting, November 3-5, 2021</a:t>
            </a:r>
            <a:endParaRPr lang="fi-FI"/>
          </a:p>
        </p:txBody>
      </p:sp>
      <p:sp>
        <p:nvSpPr>
          <p:cNvPr id="9" name="Dian numeron paikkamerkki 8">
            <a:extLst>
              <a:ext uri="{FF2B5EF4-FFF2-40B4-BE49-F238E27FC236}">
                <a16:creationId xmlns:a16="http://schemas.microsoft.com/office/drawing/2014/main" id="{C0922623-9ADC-4E2B-8165-04540606334D}"/>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283024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2E732-94BC-477B-94B4-77E0BBF2343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7ACF0FB-8032-476F-A912-96ED3B1F3C31}"/>
              </a:ext>
            </a:extLst>
          </p:cNvPr>
          <p:cNvSpPr>
            <a:spLocks noGrp="1"/>
          </p:cNvSpPr>
          <p:nvPr>
            <p:ph type="dt" sz="half" idx="10"/>
          </p:nvPr>
        </p:nvSpPr>
        <p:spPr/>
        <p:txBody>
          <a:bodyPr/>
          <a:lstStyle/>
          <a:p>
            <a:fld id="{B73C298D-734F-4C1D-BE41-15BCF95B3233}" type="datetime1">
              <a:rPr lang="fi-FI" smtClean="0"/>
              <a:t>1.10.2022</a:t>
            </a:fld>
            <a:endParaRPr lang="fi-FI"/>
          </a:p>
        </p:txBody>
      </p:sp>
      <p:sp>
        <p:nvSpPr>
          <p:cNvPr id="4" name="Alatunnisteen paikkamerkki 3">
            <a:extLst>
              <a:ext uri="{FF2B5EF4-FFF2-40B4-BE49-F238E27FC236}">
                <a16:creationId xmlns:a16="http://schemas.microsoft.com/office/drawing/2014/main" id="{D8D6987F-FA49-4773-8A1A-F2808A826E41}"/>
              </a:ext>
            </a:extLst>
          </p:cNvPr>
          <p:cNvSpPr>
            <a:spLocks noGrp="1"/>
          </p:cNvSpPr>
          <p:nvPr>
            <p:ph type="ftr" sz="quarter" idx="11"/>
          </p:nvPr>
        </p:nvSpPr>
        <p:spPr/>
        <p:txBody>
          <a:bodyPr/>
          <a:lstStyle/>
          <a:p>
            <a:r>
              <a:rPr lang="en-US"/>
              <a:t>2nd Committee meeting, November 3-5, 2021</a:t>
            </a:r>
            <a:endParaRPr lang="fi-FI"/>
          </a:p>
        </p:txBody>
      </p:sp>
      <p:sp>
        <p:nvSpPr>
          <p:cNvPr id="5" name="Dian numeron paikkamerkki 4">
            <a:extLst>
              <a:ext uri="{FF2B5EF4-FFF2-40B4-BE49-F238E27FC236}">
                <a16:creationId xmlns:a16="http://schemas.microsoft.com/office/drawing/2014/main" id="{31090426-CD6B-405B-908E-681D3185C820}"/>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2227136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0742FF5-E7FD-4BC2-85BE-F2B5A439CD6E}"/>
              </a:ext>
            </a:extLst>
          </p:cNvPr>
          <p:cNvSpPr>
            <a:spLocks noGrp="1"/>
          </p:cNvSpPr>
          <p:nvPr>
            <p:ph type="dt" sz="half" idx="10"/>
          </p:nvPr>
        </p:nvSpPr>
        <p:spPr/>
        <p:txBody>
          <a:bodyPr/>
          <a:lstStyle/>
          <a:p>
            <a:fld id="{93E7029B-2689-4688-8CB5-97EA2BA01491}" type="datetime1">
              <a:rPr lang="fi-FI" smtClean="0"/>
              <a:t>1.10.2022</a:t>
            </a:fld>
            <a:endParaRPr lang="fi-FI"/>
          </a:p>
        </p:txBody>
      </p:sp>
      <p:sp>
        <p:nvSpPr>
          <p:cNvPr id="3" name="Alatunnisteen paikkamerkki 2">
            <a:extLst>
              <a:ext uri="{FF2B5EF4-FFF2-40B4-BE49-F238E27FC236}">
                <a16:creationId xmlns:a16="http://schemas.microsoft.com/office/drawing/2014/main" id="{FBF05AE3-78FC-4D95-8FBA-FF661899945F}"/>
              </a:ext>
            </a:extLst>
          </p:cNvPr>
          <p:cNvSpPr>
            <a:spLocks noGrp="1"/>
          </p:cNvSpPr>
          <p:nvPr>
            <p:ph type="ftr" sz="quarter" idx="11"/>
          </p:nvPr>
        </p:nvSpPr>
        <p:spPr/>
        <p:txBody>
          <a:bodyPr/>
          <a:lstStyle/>
          <a:p>
            <a:r>
              <a:rPr lang="en-US"/>
              <a:t>2nd Committee meeting, November 3-5, 2021</a:t>
            </a:r>
            <a:endParaRPr lang="fi-FI"/>
          </a:p>
        </p:txBody>
      </p:sp>
      <p:sp>
        <p:nvSpPr>
          <p:cNvPr id="4" name="Dian numeron paikkamerkki 3">
            <a:extLst>
              <a:ext uri="{FF2B5EF4-FFF2-40B4-BE49-F238E27FC236}">
                <a16:creationId xmlns:a16="http://schemas.microsoft.com/office/drawing/2014/main" id="{0709FBA3-4916-4076-9DEE-58B755534904}"/>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3149757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8645A7-DA4C-496F-BC46-07842A1C590D}"/>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EE45AF4-C107-4D04-B495-8FD6CFECA6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83A3902-37B9-4E63-BB50-CE261FBBB0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907CEBD-30B4-483A-9736-9CB275ABAB32}"/>
              </a:ext>
            </a:extLst>
          </p:cNvPr>
          <p:cNvSpPr>
            <a:spLocks noGrp="1"/>
          </p:cNvSpPr>
          <p:nvPr>
            <p:ph type="dt" sz="half" idx="10"/>
          </p:nvPr>
        </p:nvSpPr>
        <p:spPr/>
        <p:txBody>
          <a:bodyPr/>
          <a:lstStyle/>
          <a:p>
            <a:fld id="{29400F60-12C3-408C-9975-AA4321366193}" type="datetime1">
              <a:rPr lang="fi-FI" smtClean="0"/>
              <a:t>1.10.2022</a:t>
            </a:fld>
            <a:endParaRPr lang="fi-FI"/>
          </a:p>
        </p:txBody>
      </p:sp>
      <p:sp>
        <p:nvSpPr>
          <p:cNvPr id="6" name="Alatunnisteen paikkamerkki 5">
            <a:extLst>
              <a:ext uri="{FF2B5EF4-FFF2-40B4-BE49-F238E27FC236}">
                <a16:creationId xmlns:a16="http://schemas.microsoft.com/office/drawing/2014/main" id="{772C7EB1-A0DC-4466-A238-F6F226CE404F}"/>
              </a:ext>
            </a:extLst>
          </p:cNvPr>
          <p:cNvSpPr>
            <a:spLocks noGrp="1"/>
          </p:cNvSpPr>
          <p:nvPr>
            <p:ph type="ftr" sz="quarter" idx="11"/>
          </p:nvPr>
        </p:nvSpPr>
        <p:spPr/>
        <p:txBody>
          <a:bodyPr/>
          <a:lstStyle/>
          <a:p>
            <a:r>
              <a:rPr lang="en-US"/>
              <a:t>2nd Committee meeting, November 3-5, 2021</a:t>
            </a:r>
            <a:endParaRPr lang="fi-FI"/>
          </a:p>
        </p:txBody>
      </p:sp>
      <p:sp>
        <p:nvSpPr>
          <p:cNvPr id="7" name="Dian numeron paikkamerkki 6">
            <a:extLst>
              <a:ext uri="{FF2B5EF4-FFF2-40B4-BE49-F238E27FC236}">
                <a16:creationId xmlns:a16="http://schemas.microsoft.com/office/drawing/2014/main" id="{E7D56E77-352C-4227-9DAF-87BBE6C2B10A}"/>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184030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22C3C6-93B9-4E24-865D-9EF15BB1CA6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5AEEB27E-0133-4A4D-96E4-372EFFA23B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EC6F578-D6F7-4C0F-AD74-5ED99A7C5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F1C5F1C-03FC-4A8A-9F77-DD3D1D8E7E77}"/>
              </a:ext>
            </a:extLst>
          </p:cNvPr>
          <p:cNvSpPr>
            <a:spLocks noGrp="1"/>
          </p:cNvSpPr>
          <p:nvPr>
            <p:ph type="dt" sz="half" idx="10"/>
          </p:nvPr>
        </p:nvSpPr>
        <p:spPr/>
        <p:txBody>
          <a:bodyPr/>
          <a:lstStyle/>
          <a:p>
            <a:fld id="{F7E3EED7-A7AF-4B8F-AAA9-F11CE65355DF}" type="datetime1">
              <a:rPr lang="fi-FI" smtClean="0"/>
              <a:t>1.10.2022</a:t>
            </a:fld>
            <a:endParaRPr lang="fi-FI"/>
          </a:p>
        </p:txBody>
      </p:sp>
      <p:sp>
        <p:nvSpPr>
          <p:cNvPr id="6" name="Alatunnisteen paikkamerkki 5">
            <a:extLst>
              <a:ext uri="{FF2B5EF4-FFF2-40B4-BE49-F238E27FC236}">
                <a16:creationId xmlns:a16="http://schemas.microsoft.com/office/drawing/2014/main" id="{5A207446-D366-495B-BFCD-1BCC4F5F0394}"/>
              </a:ext>
            </a:extLst>
          </p:cNvPr>
          <p:cNvSpPr>
            <a:spLocks noGrp="1"/>
          </p:cNvSpPr>
          <p:nvPr>
            <p:ph type="ftr" sz="quarter" idx="11"/>
          </p:nvPr>
        </p:nvSpPr>
        <p:spPr/>
        <p:txBody>
          <a:bodyPr/>
          <a:lstStyle/>
          <a:p>
            <a:r>
              <a:rPr lang="en-US"/>
              <a:t>2nd Committee meeting, November 3-5, 2021</a:t>
            </a:r>
            <a:endParaRPr lang="fi-FI"/>
          </a:p>
        </p:txBody>
      </p:sp>
      <p:sp>
        <p:nvSpPr>
          <p:cNvPr id="7" name="Dian numeron paikkamerkki 6">
            <a:extLst>
              <a:ext uri="{FF2B5EF4-FFF2-40B4-BE49-F238E27FC236}">
                <a16:creationId xmlns:a16="http://schemas.microsoft.com/office/drawing/2014/main" id="{C26F01D8-6FFB-4AD7-84BA-04A556579C84}"/>
              </a:ext>
            </a:extLst>
          </p:cNvPr>
          <p:cNvSpPr>
            <a:spLocks noGrp="1"/>
          </p:cNvSpPr>
          <p:nvPr>
            <p:ph type="sldNum" sz="quarter" idx="12"/>
          </p:nvPr>
        </p:nvSpPr>
        <p:spPr/>
        <p:txBody>
          <a:bodyPr/>
          <a:lstStyle/>
          <a:p>
            <a:fld id="{756D3488-E609-4267-A653-A4734D91FAC7}" type="slidenum">
              <a:rPr lang="fi-FI" smtClean="0"/>
              <a:t>‹#›</a:t>
            </a:fld>
            <a:endParaRPr lang="fi-FI"/>
          </a:p>
        </p:txBody>
      </p:sp>
    </p:spTree>
    <p:extLst>
      <p:ext uri="{BB962C8B-B14F-4D97-AF65-F5344CB8AC3E}">
        <p14:creationId xmlns:p14="http://schemas.microsoft.com/office/powerpoint/2010/main" val="21466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3C86388-E3FA-455C-ACE9-7909A33CE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A4B77A9-7CA5-4531-87E6-D17A67F885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2D34D01-FE86-4BBC-B22B-04483F91A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2699B-CAB7-4204-94F2-E424E0EE754D}" type="datetime1">
              <a:rPr lang="fi-FI" smtClean="0"/>
              <a:t>1.10.2022</a:t>
            </a:fld>
            <a:endParaRPr lang="fi-FI"/>
          </a:p>
        </p:txBody>
      </p:sp>
      <p:sp>
        <p:nvSpPr>
          <p:cNvPr id="5" name="Alatunnisteen paikkamerkki 4">
            <a:extLst>
              <a:ext uri="{FF2B5EF4-FFF2-40B4-BE49-F238E27FC236}">
                <a16:creationId xmlns:a16="http://schemas.microsoft.com/office/drawing/2014/main" id="{477B2857-327D-497F-9DE1-CBFBE6879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2nd Committee meeting, November 3-5, 2021</a:t>
            </a:r>
            <a:endParaRPr lang="fi-FI"/>
          </a:p>
        </p:txBody>
      </p:sp>
      <p:sp>
        <p:nvSpPr>
          <p:cNvPr id="6" name="Dian numeron paikkamerkki 5">
            <a:extLst>
              <a:ext uri="{FF2B5EF4-FFF2-40B4-BE49-F238E27FC236}">
                <a16:creationId xmlns:a16="http://schemas.microsoft.com/office/drawing/2014/main" id="{D286D069-8A89-4EB3-8E62-F75B09A6E0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D3488-E609-4267-A653-A4734D91FAC7}" type="slidenum">
              <a:rPr lang="fi-FI" smtClean="0"/>
              <a:t>‹#›</a:t>
            </a:fld>
            <a:endParaRPr lang="fi-FI"/>
          </a:p>
        </p:txBody>
      </p:sp>
    </p:spTree>
    <p:extLst>
      <p:ext uri="{BB962C8B-B14F-4D97-AF65-F5344CB8AC3E}">
        <p14:creationId xmlns:p14="http://schemas.microsoft.com/office/powerpoint/2010/main" val="3295600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ature.com/articles/s41567-022-01670-4"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hyperlink" Target="http://www.welmec.org/"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6927" y="2012826"/>
            <a:ext cx="8162482" cy="2940549"/>
          </a:xfrm>
          <a:prstGeom prst="rect">
            <a:avLst/>
          </a:prstGeom>
        </p:spPr>
        <p:txBody>
          <a:bodyPr vert="horz" wrap="square" lIns="0" tIns="16510" rIns="0" bIns="0" rtlCol="0">
            <a:spAutoFit/>
          </a:bodyPr>
          <a:lstStyle/>
          <a:p>
            <a:pPr marL="12700">
              <a:lnSpc>
                <a:spcPct val="100000"/>
              </a:lnSpc>
              <a:spcBef>
                <a:spcPts val="130"/>
              </a:spcBef>
            </a:pPr>
            <a:r>
              <a:rPr lang="cs-CZ" sz="5550" spc="-30" dirty="0">
                <a:solidFill>
                  <a:srgbClr val="FFFFFF"/>
                </a:solidFill>
                <a:latin typeface="Montserrat-Medium"/>
                <a:cs typeface="Montserrat-Medium"/>
              </a:rPr>
              <a:t>WELMEC </a:t>
            </a:r>
            <a:r>
              <a:rPr lang="cs-CZ" sz="5550" spc="-30" dirty="0" err="1">
                <a:solidFill>
                  <a:srgbClr val="FFFFFF"/>
                </a:solidFill>
                <a:latin typeface="Montserrat-Medium"/>
                <a:cs typeface="Montserrat-Medium"/>
              </a:rPr>
              <a:t>e.V</a:t>
            </a:r>
            <a:r>
              <a:rPr lang="cs-CZ" sz="5550" spc="-30" dirty="0">
                <a:solidFill>
                  <a:srgbClr val="FFFFFF"/>
                </a:solidFill>
                <a:latin typeface="Montserrat-Medium"/>
                <a:cs typeface="Montserrat-Medium"/>
              </a:rPr>
              <a:t>. – </a:t>
            </a:r>
            <a:r>
              <a:rPr lang="cs-CZ" sz="5550" spc="-30" dirty="0" err="1">
                <a:solidFill>
                  <a:srgbClr val="FFFFFF"/>
                </a:solidFill>
                <a:latin typeface="Montserrat-Medium"/>
                <a:cs typeface="Montserrat-Medium"/>
              </a:rPr>
              <a:t>highlights</a:t>
            </a:r>
            <a:r>
              <a:rPr lang="cs-CZ" sz="5550" spc="-30" dirty="0">
                <a:solidFill>
                  <a:srgbClr val="FFFFFF"/>
                </a:solidFill>
                <a:latin typeface="Montserrat-Medium"/>
                <a:cs typeface="Montserrat-Medium"/>
              </a:rPr>
              <a:t> 2021 - 2022</a:t>
            </a:r>
          </a:p>
          <a:p>
            <a:pPr marL="12700">
              <a:lnSpc>
                <a:spcPct val="100000"/>
              </a:lnSpc>
              <a:spcBef>
                <a:spcPts val="1800"/>
              </a:spcBef>
            </a:pPr>
            <a:r>
              <a:rPr lang="cs-CZ" sz="3200" dirty="0">
                <a:solidFill>
                  <a:schemeClr val="bg1"/>
                </a:solidFill>
                <a:latin typeface="Montserrat-Light"/>
                <a:cs typeface="Montserrat-Light"/>
              </a:rPr>
              <a:t>Pavel Klenovsky, WELMEC Chair (Czech Metrology Institute)</a:t>
            </a:r>
          </a:p>
        </p:txBody>
      </p:sp>
      <p:sp>
        <p:nvSpPr>
          <p:cNvPr id="5" name="object 5"/>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dirty="0"/>
              <a:t>1</a:t>
            </a:fld>
            <a:endParaRPr dirty="0"/>
          </a:p>
        </p:txBody>
      </p:sp>
      <p:sp>
        <p:nvSpPr>
          <p:cNvPr id="4" name="Subtitle 2">
            <a:extLst>
              <a:ext uri="{FF2B5EF4-FFF2-40B4-BE49-F238E27FC236}">
                <a16:creationId xmlns:a16="http://schemas.microsoft.com/office/drawing/2014/main" id="{A90109BF-2256-76EF-C560-450CAAA49F45}"/>
              </a:ext>
            </a:extLst>
          </p:cNvPr>
          <p:cNvSpPr txBox="1">
            <a:spLocks/>
          </p:cNvSpPr>
          <p:nvPr/>
        </p:nvSpPr>
        <p:spPr>
          <a:xfrm>
            <a:off x="1143000" y="5848672"/>
            <a:ext cx="6858000" cy="604664"/>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RLMO Round Table meeting - September </a:t>
            </a:r>
            <a:r>
              <a:rPr lang="cs-CZ" dirty="0"/>
              <a:t>27</a:t>
            </a:r>
            <a:r>
              <a:rPr lang="en-GB" dirty="0"/>
              <a:t>, 202</a:t>
            </a:r>
            <a:r>
              <a:rPr lang="cs-CZ" dirty="0"/>
              <a:t>2</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499422"/>
            <a:ext cx="10515600" cy="964310"/>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Technical </a:t>
            </a:r>
            <a:r>
              <a:rPr lang="cs-CZ" sz="3600" dirty="0" err="1">
                <a:solidFill>
                  <a:schemeClr val="accent1"/>
                </a:solidFill>
                <a:latin typeface="Arial" panose="020B0604020202020204" pitchFamily="34" charset="0"/>
                <a:cs typeface="Arial" panose="020B0604020202020204" pitchFamily="34" charset="0"/>
              </a:rPr>
              <a:t>work</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054362" y="1292095"/>
            <a:ext cx="10244847" cy="5032147"/>
          </a:xfrm>
          <a:prstGeom prst="rect">
            <a:avLst/>
          </a:prstGeom>
        </p:spPr>
        <p:txBody>
          <a:bodyPr wrap="square">
            <a:spAutoFit/>
          </a:bodyPr>
          <a:lstStyle/>
          <a:p>
            <a:pPr algn="just">
              <a:spcBef>
                <a:spcPts val="600"/>
              </a:spcBef>
              <a:tabLst>
                <a:tab pos="900430" algn="l"/>
              </a:tabLst>
            </a:pPr>
            <a:r>
              <a:rPr lang="en-US" sz="23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In December 2021 another meeting of the Chairmanship with the European Commission, DG GROW took place - the topics discussed were focused on:</a:t>
            </a:r>
          </a:p>
          <a:p>
            <a:pPr marL="342900" lvl="0" indent="-342900" algn="just">
              <a:spcBef>
                <a:spcPts val="600"/>
              </a:spcBef>
              <a:spcAft>
                <a:spcPts val="0"/>
              </a:spcAft>
              <a:buFont typeface="Symbol" panose="05050102010706020507" pitchFamily="18" charset="2"/>
              <a:buChar char=""/>
              <a:tabLst>
                <a:tab pos="900430" algn="l"/>
              </a:tabLst>
            </a:pPr>
            <a:r>
              <a:rPr lang="en-US" sz="23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3 technical questions were mentioned during this meeting, for which EC seeks advice and guidance from WELMEC: </a:t>
            </a:r>
          </a:p>
          <a:p>
            <a:pPr marL="742950" lvl="1" indent="-285750" algn="just">
              <a:spcBef>
                <a:spcPts val="1200"/>
              </a:spcBef>
              <a:spcAft>
                <a:spcPts val="0"/>
              </a:spcAft>
              <a:buFont typeface="Courier New" panose="02070309020205020404" pitchFamily="49" charset="0"/>
              <a:buChar char="o"/>
              <a:tabLst>
                <a:tab pos="900430" algn="l"/>
              </a:tabLst>
            </a:pPr>
            <a:r>
              <a:rPr lang="en-US" sz="23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Active electric energy meters: DC in the scope of MID</a:t>
            </a:r>
          </a:p>
          <a:p>
            <a:pPr marL="742950" lvl="1" indent="-285750" algn="just">
              <a:spcBef>
                <a:spcPts val="1200"/>
              </a:spcBef>
              <a:spcAft>
                <a:spcPts val="0"/>
              </a:spcAft>
              <a:buFont typeface="Courier New" panose="02070309020205020404" pitchFamily="49" charset="0"/>
              <a:buChar char="o"/>
              <a:tabLst>
                <a:tab pos="900430" algn="l"/>
              </a:tabLst>
            </a:pPr>
            <a:r>
              <a:rPr lang="en-US" sz="23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Active electric energy meters - smart meters and energy transition</a:t>
            </a:r>
          </a:p>
          <a:p>
            <a:pPr marL="742950" lvl="1" indent="-285750" algn="just">
              <a:spcBef>
                <a:spcPts val="1200"/>
              </a:spcBef>
              <a:spcAft>
                <a:spcPts val="0"/>
              </a:spcAft>
              <a:buFont typeface="Courier New" panose="02070309020205020404" pitchFamily="49" charset="0"/>
              <a:buChar char="o"/>
              <a:tabLst>
                <a:tab pos="900430" algn="l"/>
              </a:tabLst>
            </a:pPr>
            <a:r>
              <a:rPr lang="en-US" sz="2300" dirty="0">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Taxi meters versus taxi services in MID MI-007</a:t>
            </a:r>
          </a:p>
          <a:p>
            <a:pPr marL="0" lvl="1" algn="just">
              <a:spcBef>
                <a:spcPts val="1200"/>
              </a:spcBef>
              <a:tabLst>
                <a:tab pos="900430" algn="l"/>
              </a:tabLst>
            </a:pPr>
            <a:r>
              <a:rPr lang="en-US" sz="2300" dirty="0" err="1">
                <a:solidFill>
                  <a:srgbClr val="00B050"/>
                </a:solidFill>
                <a:effectLst/>
                <a:latin typeface="Arial" panose="020B0604020202020204" pitchFamily="34" charset="0"/>
                <a:ea typeface="Times New Roman" panose="02020603050405020304" pitchFamily="18" charset="0"/>
                <a:cs typeface="Arial" panose="020B0604020202020204" pitchFamily="34" charset="0"/>
              </a:rPr>
              <a:t>ExBo</a:t>
            </a:r>
            <a:r>
              <a:rPr lang="en-US" sz="2300"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 has had the opinion that such situations would call for a fast-track way of developing discussion papers, being not an official WELMEC doc </a:t>
            </a:r>
            <a:r>
              <a:rPr lang="en-US"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the Committee has not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yet</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supported such an approach, it can only be made on purely technical matters without giving any opinions (not on open issues)</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 to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be</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resolved</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at</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the</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next</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cs-CZ" sz="23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a:t>
            </a:r>
            <a:r>
              <a:rPr lang="cs-CZ" sz="23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meeting</a:t>
            </a:r>
            <a:endParaRPr lang="en-US" sz="23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10</a:t>
            </a:fld>
            <a:endParaRPr lang="fi-FI"/>
          </a:p>
        </p:txBody>
      </p:sp>
    </p:spTree>
    <p:extLst>
      <p:ext uri="{BB962C8B-B14F-4D97-AF65-F5344CB8AC3E}">
        <p14:creationId xmlns:p14="http://schemas.microsoft.com/office/powerpoint/2010/main" val="1292620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499422"/>
            <a:ext cx="10515600" cy="964310"/>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Technical </a:t>
            </a:r>
            <a:r>
              <a:rPr lang="cs-CZ" sz="3600" dirty="0" err="1">
                <a:solidFill>
                  <a:schemeClr val="accent1"/>
                </a:solidFill>
                <a:latin typeface="Arial" panose="020B0604020202020204" pitchFamily="34" charset="0"/>
                <a:cs typeface="Arial" panose="020B0604020202020204" pitchFamily="34" charset="0"/>
              </a:rPr>
              <a:t>work</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701722" y="1194911"/>
            <a:ext cx="10788556" cy="5663089"/>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European Commission has decided to initiate the revision of </a:t>
            </a:r>
            <a:r>
              <a:rPr lang="en-US" sz="2400" dirty="0">
                <a:solidFill>
                  <a:srgbClr val="C00000"/>
                </a:solidFill>
                <a:latin typeface="Arial" panose="020B0604020202020204" pitchFamily="34" charset="0"/>
                <a:cs typeface="Arial" panose="020B0604020202020204" pitchFamily="34" charset="0"/>
              </a:rPr>
              <a:t>metrological directives </a:t>
            </a:r>
            <a:r>
              <a:rPr lang="en-US" sz="2400" dirty="0">
                <a:solidFill>
                  <a:schemeClr val="accent1"/>
                </a:solidFill>
                <a:latin typeface="Arial" panose="020B0604020202020204" pitchFamily="34" charset="0"/>
                <a:cs typeface="Arial" panose="020B0604020202020204" pitchFamily="34" charset="0"/>
              </a:rPr>
              <a:t>by calling a </a:t>
            </a:r>
            <a:r>
              <a:rPr lang="en-US" sz="2400" dirty="0">
                <a:solidFill>
                  <a:srgbClr val="00B050"/>
                </a:solidFill>
                <a:latin typeface="Arial" panose="020B0604020202020204" pitchFamily="34" charset="0"/>
                <a:cs typeface="Arial" panose="020B0604020202020204" pitchFamily="34" charset="0"/>
              </a:rPr>
              <a:t>tender for their fit-for-purpose evaluation</a:t>
            </a:r>
            <a:r>
              <a:rPr lang="en-US" sz="2400" dirty="0">
                <a:solidFill>
                  <a:schemeClr val="accent1"/>
                </a:solidFill>
                <a:latin typeface="Arial" panose="020B0604020202020204" pitchFamily="34" charset="0"/>
                <a:cs typeface="Arial" panose="020B0604020202020204" pitchFamily="34" charset="0"/>
              </a:rPr>
              <a:t> </a:t>
            </a:r>
            <a:r>
              <a:rPr lang="cs-CZ" sz="2400" dirty="0">
                <a:solidFill>
                  <a:schemeClr val="accent1"/>
                </a:solidFill>
                <a:latin typeface="Arial" panose="020B0604020202020204" pitchFamily="34" charset="0"/>
                <a:cs typeface="Arial" panose="020B0604020202020204" pitchFamily="34" charset="0"/>
              </a:rPr>
              <a:t>(a </a:t>
            </a:r>
            <a:r>
              <a:rPr lang="cs-CZ" sz="2400" dirty="0" err="1">
                <a:solidFill>
                  <a:schemeClr val="accent1"/>
                </a:solidFill>
                <a:latin typeface="Arial" panose="020B0604020202020204" pitchFamily="34" charset="0"/>
                <a:cs typeface="Arial" panose="020B0604020202020204" pitchFamily="34" charset="0"/>
              </a:rPr>
              <a:t>close</a:t>
            </a:r>
            <a:r>
              <a:rPr lang="cs-CZ" sz="2400" dirty="0">
                <a:solidFill>
                  <a:schemeClr val="accent1"/>
                </a:solidFill>
                <a:latin typeface="Arial" panose="020B0604020202020204" pitchFamily="34" charset="0"/>
                <a:cs typeface="Arial" panose="020B0604020202020204" pitchFamily="34" charset="0"/>
              </a:rPr>
              <a:t> tender </a:t>
            </a:r>
            <a:r>
              <a:rPr lang="cs-CZ" sz="2400" dirty="0" err="1">
                <a:solidFill>
                  <a:schemeClr val="accent1"/>
                </a:solidFill>
                <a:latin typeface="Arial" panose="020B0604020202020204" pitchFamily="34" charset="0"/>
                <a:cs typeface="Arial" panose="020B0604020202020204" pitchFamily="34" charset="0"/>
              </a:rPr>
              <a:t>with</a:t>
            </a:r>
            <a:r>
              <a:rPr lang="cs-CZ" sz="2400" dirty="0">
                <a:solidFill>
                  <a:schemeClr val="accent1"/>
                </a:solidFill>
                <a:latin typeface="Arial" panose="020B0604020202020204" pitchFamily="34" charset="0"/>
                <a:cs typeface="Arial" panose="020B0604020202020204" pitchFamily="34" charset="0"/>
              </a:rPr>
              <a:t> just 5 </a:t>
            </a:r>
            <a:r>
              <a:rPr lang="cs-CZ" sz="2400" dirty="0" err="1">
                <a:solidFill>
                  <a:schemeClr val="accent1"/>
                </a:solidFill>
                <a:latin typeface="Arial" panose="020B0604020202020204" pitchFamily="34" charset="0"/>
                <a:cs typeface="Arial" panose="020B0604020202020204" pitchFamily="34" charset="0"/>
              </a:rPr>
              <a:t>tenderers</a:t>
            </a:r>
            <a:r>
              <a:rPr lang="cs-CZ" sz="2400" dirty="0">
                <a:solidFill>
                  <a:schemeClr val="accent1"/>
                </a:solidFill>
                <a:latin typeface="Arial" panose="020B0604020202020204" pitchFamily="34" charset="0"/>
                <a:cs typeface="Arial" panose="020B0604020202020204" pitchFamily="34" charset="0"/>
              </a:rPr>
              <a:t>) </a:t>
            </a:r>
            <a:r>
              <a:rPr lang="en-US" sz="2400" dirty="0">
                <a:solidFill>
                  <a:schemeClr val="accent1"/>
                </a:solidFill>
                <a:latin typeface="Arial" panose="020B0604020202020204" pitchFamily="34" charset="0"/>
                <a:cs typeface="Arial" panose="020B0604020202020204" pitchFamily="34" charset="0"/>
              </a:rPr>
              <a:t>with the following schedule:</a:t>
            </a:r>
          </a:p>
          <a:p>
            <a:pPr marL="720000" indent="-342900">
              <a:spcBef>
                <a:spcPts val="1200"/>
              </a:spcBef>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call for tender: </a:t>
            </a:r>
            <a:r>
              <a:rPr lang="cs-CZ" sz="2400" dirty="0">
                <a:solidFill>
                  <a:schemeClr val="accent1"/>
                </a:solidFill>
                <a:latin typeface="Arial" panose="020B0604020202020204" pitchFamily="34" charset="0"/>
                <a:cs typeface="Arial" panose="020B0604020202020204" pitchFamily="34" charset="0"/>
              </a:rPr>
              <a:t>August</a:t>
            </a:r>
            <a:r>
              <a:rPr lang="en-US" sz="2400" dirty="0">
                <a:solidFill>
                  <a:schemeClr val="accent1"/>
                </a:solidFill>
                <a:latin typeface="Arial" panose="020B0604020202020204" pitchFamily="34" charset="0"/>
                <a:cs typeface="Arial" panose="020B0604020202020204" pitchFamily="34" charset="0"/>
              </a:rPr>
              <a:t> 2022</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deadline</a:t>
            </a:r>
            <a:r>
              <a:rPr lang="cs-CZ" sz="2400" dirty="0">
                <a:solidFill>
                  <a:schemeClr val="accent1"/>
                </a:solidFill>
                <a:latin typeface="Arial" panose="020B0604020202020204" pitchFamily="34" charset="0"/>
                <a:cs typeface="Arial" panose="020B0604020202020204" pitchFamily="34" charset="0"/>
              </a:rPr>
              <a:t> to </a:t>
            </a:r>
            <a:r>
              <a:rPr lang="cs-CZ" sz="2400" dirty="0" err="1">
                <a:solidFill>
                  <a:schemeClr val="accent1"/>
                </a:solidFill>
                <a:latin typeface="Arial" panose="020B0604020202020204" pitchFamily="34" charset="0"/>
                <a:cs typeface="Arial" panose="020B0604020202020204" pitchFamily="34" charset="0"/>
              </a:rPr>
              <a:t>submit</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offers</a:t>
            </a:r>
            <a:r>
              <a:rPr lang="cs-CZ" sz="2400" dirty="0">
                <a:solidFill>
                  <a:schemeClr val="accent1"/>
                </a:solidFill>
                <a:latin typeface="Arial" panose="020B0604020202020204" pitchFamily="34" charset="0"/>
                <a:cs typeface="Arial" panose="020B0604020202020204" pitchFamily="34" charset="0"/>
              </a:rPr>
              <a:t>: Sept. 23</a:t>
            </a:r>
            <a:endParaRPr lang="en-US" sz="2400" dirty="0">
              <a:solidFill>
                <a:schemeClr val="accent1"/>
              </a:solidFill>
              <a:latin typeface="Arial" panose="020B0604020202020204" pitchFamily="34" charset="0"/>
              <a:cs typeface="Arial" panose="020B0604020202020204" pitchFamily="34" charset="0"/>
            </a:endParaRPr>
          </a:p>
          <a:p>
            <a:pPr marL="720000" indent="-342900">
              <a:spcBef>
                <a:spcPts val="1200"/>
              </a:spcBef>
              <a:buFont typeface="Arial" panose="020B0604020202020204" pitchFamily="34" charset="0"/>
              <a:buChar char="•"/>
            </a:pPr>
            <a:r>
              <a:rPr lang="cs-CZ" sz="2400" dirty="0">
                <a:solidFill>
                  <a:schemeClr val="accent1"/>
                </a:solidFill>
                <a:latin typeface="Arial" panose="020B0604020202020204" pitchFamily="34" charset="0"/>
                <a:cs typeface="Arial" panose="020B0604020202020204" pitchFamily="34" charset="0"/>
              </a:rPr>
              <a:t>maximum </a:t>
            </a:r>
            <a:r>
              <a:rPr lang="cs-CZ" sz="2400" dirty="0" err="1">
                <a:solidFill>
                  <a:schemeClr val="accent1"/>
                </a:solidFill>
                <a:latin typeface="Arial" panose="020B0604020202020204" pitchFamily="34" charset="0"/>
                <a:cs typeface="Arial" panose="020B0604020202020204" pitchFamily="34" charset="0"/>
              </a:rPr>
              <a:t>price</a:t>
            </a:r>
            <a:r>
              <a:rPr lang="cs-CZ" sz="2400" dirty="0">
                <a:solidFill>
                  <a:schemeClr val="accent1"/>
                </a:solidFill>
                <a:latin typeface="Arial" panose="020B0604020202020204" pitchFamily="34" charset="0"/>
                <a:cs typeface="Arial" panose="020B0604020202020204" pitchFamily="34" charset="0"/>
              </a:rPr>
              <a:t>: 450 000 EUR</a:t>
            </a:r>
          </a:p>
          <a:p>
            <a:pPr marL="720000" indent="-342900">
              <a:spcBef>
                <a:spcPts val="1200"/>
              </a:spcBef>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evaluation of the tender: </a:t>
            </a:r>
            <a:r>
              <a:rPr lang="cs-CZ" sz="2400" dirty="0" err="1">
                <a:solidFill>
                  <a:schemeClr val="accent1"/>
                </a:solidFill>
                <a:latin typeface="Arial" panose="020B0604020202020204" pitchFamily="34" charset="0"/>
                <a:cs typeface="Arial" panose="020B0604020202020204" pitchFamily="34" charset="0"/>
              </a:rPr>
              <a:t>October</a:t>
            </a:r>
            <a:r>
              <a:rPr lang="en-US" sz="2400" dirty="0">
                <a:solidFill>
                  <a:schemeClr val="accent1"/>
                </a:solidFill>
                <a:latin typeface="Arial" panose="020B0604020202020204" pitchFamily="34" charset="0"/>
                <a:cs typeface="Arial" panose="020B0604020202020204" pitchFamily="34" charset="0"/>
              </a:rPr>
              <a:t> 2022</a:t>
            </a:r>
            <a:r>
              <a:rPr lang="cs-CZ" sz="2400" dirty="0">
                <a:solidFill>
                  <a:schemeClr val="accent1"/>
                </a:solidFill>
                <a:latin typeface="Arial" panose="020B0604020202020204" pitchFamily="34" charset="0"/>
                <a:cs typeface="Arial" panose="020B0604020202020204" pitchFamily="34" charset="0"/>
              </a:rPr>
              <a:t> ?</a:t>
            </a:r>
            <a:endParaRPr lang="en-US" sz="2400" dirty="0">
              <a:solidFill>
                <a:schemeClr val="accent1"/>
              </a:solidFill>
              <a:latin typeface="Arial" panose="020B0604020202020204" pitchFamily="34" charset="0"/>
              <a:cs typeface="Arial" panose="020B0604020202020204" pitchFamily="34" charset="0"/>
            </a:endParaRPr>
          </a:p>
          <a:p>
            <a:pPr marL="720000" indent="-342900">
              <a:spcBef>
                <a:spcPts val="1200"/>
              </a:spcBef>
              <a:buFont typeface="Arial" panose="020B0604020202020204" pitchFamily="34" charset="0"/>
              <a:buChar char="•"/>
            </a:pPr>
            <a:r>
              <a:rPr lang="en-US" sz="2400" dirty="0">
                <a:solidFill>
                  <a:schemeClr val="accent1"/>
                </a:solidFill>
                <a:latin typeface="Arial" panose="020B0604020202020204" pitchFamily="34" charset="0"/>
                <a:cs typeface="Arial" panose="020B0604020202020204" pitchFamily="34" charset="0"/>
              </a:rPr>
              <a:t>the deadline for submission of the </a:t>
            </a:r>
            <a:r>
              <a:rPr lang="cs-CZ" sz="2400" dirty="0" err="1">
                <a:solidFill>
                  <a:schemeClr val="accent1"/>
                </a:solidFill>
                <a:latin typeface="Arial" panose="020B0604020202020204" pitchFamily="34" charset="0"/>
                <a:cs typeface="Arial" panose="020B0604020202020204" pitchFamily="34" charset="0"/>
              </a:rPr>
              <a:t>final</a:t>
            </a:r>
            <a:r>
              <a:rPr lang="cs-CZ" sz="2400" dirty="0">
                <a:solidFill>
                  <a:schemeClr val="accent1"/>
                </a:solidFill>
                <a:latin typeface="Arial" panose="020B0604020202020204" pitchFamily="34" charset="0"/>
                <a:cs typeface="Arial" panose="020B0604020202020204" pitchFamily="34" charset="0"/>
              </a:rPr>
              <a:t> </a:t>
            </a:r>
            <a:r>
              <a:rPr lang="en-US" sz="2400" dirty="0">
                <a:solidFill>
                  <a:schemeClr val="accent1"/>
                </a:solidFill>
                <a:latin typeface="Arial" panose="020B0604020202020204" pitchFamily="34" charset="0"/>
                <a:cs typeface="Arial" panose="020B0604020202020204" pitchFamily="34" charset="0"/>
              </a:rPr>
              <a:t>report: </a:t>
            </a:r>
            <a:r>
              <a:rPr lang="cs-CZ" sz="2400" dirty="0">
                <a:solidFill>
                  <a:schemeClr val="accent1"/>
                </a:solidFill>
                <a:latin typeface="Arial" panose="020B0604020202020204" pitchFamily="34" charset="0"/>
                <a:cs typeface="Arial" panose="020B0604020202020204" pitchFamily="34" charset="0"/>
              </a:rPr>
              <a:t>16 </a:t>
            </a:r>
            <a:r>
              <a:rPr lang="cs-CZ" sz="2400" dirty="0" err="1">
                <a:solidFill>
                  <a:schemeClr val="accent1"/>
                </a:solidFill>
                <a:latin typeface="Arial" panose="020B0604020202020204" pitchFamily="34" charset="0"/>
                <a:cs typeface="Arial" panose="020B0604020202020204" pitchFamily="34" charset="0"/>
              </a:rPr>
              <a:t>months</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after</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signing</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of</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the</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contract</a:t>
            </a:r>
            <a:r>
              <a:rPr lang="cs-CZ" sz="2400" dirty="0">
                <a:solidFill>
                  <a:schemeClr val="accent1"/>
                </a:solidFill>
                <a:latin typeface="Arial" panose="020B0604020202020204" pitchFamily="34" charset="0"/>
                <a:cs typeface="Arial" panose="020B0604020202020204" pitchFamily="34" charset="0"/>
              </a:rPr>
              <a:t> (</a:t>
            </a:r>
            <a:r>
              <a:rPr lang="cs-CZ" sz="2400" dirty="0" err="1">
                <a:solidFill>
                  <a:schemeClr val="accent1"/>
                </a:solidFill>
                <a:latin typeface="Arial" panose="020B0604020202020204" pitchFamily="34" charset="0"/>
                <a:cs typeface="Arial" panose="020B0604020202020204" pitchFamily="34" charset="0"/>
              </a:rPr>
              <a:t>February</a:t>
            </a:r>
            <a:r>
              <a:rPr lang="cs-CZ" sz="2400" dirty="0">
                <a:solidFill>
                  <a:schemeClr val="accent1"/>
                </a:solidFill>
                <a:latin typeface="Arial" panose="020B0604020202020204" pitchFamily="34" charset="0"/>
                <a:cs typeface="Arial" panose="020B0604020202020204" pitchFamily="34" charset="0"/>
              </a:rPr>
              <a:t> 2024 ?)</a:t>
            </a:r>
            <a:r>
              <a:rPr lang="en-US" sz="2400" dirty="0">
                <a:solidFill>
                  <a:schemeClr val="accent1"/>
                </a:solidFill>
                <a:latin typeface="Arial" panose="020B0604020202020204" pitchFamily="34" charset="0"/>
                <a:cs typeface="Arial" panose="020B0604020202020204" pitchFamily="34" charset="0"/>
              </a:rPr>
              <a:t> </a:t>
            </a:r>
          </a:p>
          <a:p>
            <a:pPr marL="447675" indent="-342900" algn="l">
              <a:spcBef>
                <a:spcPts val="600"/>
              </a:spcBef>
              <a:buFont typeface="Arial" panose="020B0604020202020204" pitchFamily="34" charset="0"/>
              <a:buChar char="•"/>
            </a:pPr>
            <a:r>
              <a:rPr lang="en-US" sz="2400" i="0" u="none" strike="noStrike" baseline="0" dirty="0">
                <a:solidFill>
                  <a:schemeClr val="accent1"/>
                </a:solidFill>
                <a:latin typeface="Arial" panose="020B0604020202020204" pitchFamily="34" charset="0"/>
              </a:rPr>
              <a:t>WELMEC has tasked its WGs to come up with their evaluations </a:t>
            </a:r>
            <a:r>
              <a:rPr lang="en-US" sz="2400" i="0" u="none" strike="noStrike" baseline="0" dirty="0">
                <a:solidFill>
                  <a:srgbClr val="C00000"/>
                </a:solidFill>
                <a:latin typeface="Arial" panose="020B0604020202020204" pitchFamily="34" charset="0"/>
              </a:rPr>
              <a:t>by the end of July 2022</a:t>
            </a:r>
          </a:p>
          <a:p>
            <a:pPr marL="447675" indent="-342900" algn="l">
              <a:spcBef>
                <a:spcPts val="600"/>
              </a:spcBef>
              <a:buFont typeface="Arial" panose="020B0604020202020204" pitchFamily="34" charset="0"/>
              <a:buChar char="•"/>
            </a:pPr>
            <a:r>
              <a:rPr lang="en-US" sz="2400" dirty="0">
                <a:solidFill>
                  <a:srgbClr val="00B050"/>
                </a:solidFill>
                <a:latin typeface="Arial" panose="020B0604020202020204" pitchFamily="34" charset="0"/>
              </a:rPr>
              <a:t>an on-line workshop with stakeholders (manufacturers´ representatives) </a:t>
            </a:r>
            <a:r>
              <a:rPr lang="en-US" sz="2400" dirty="0">
                <a:solidFill>
                  <a:srgbClr val="0070C0"/>
                </a:solidFill>
                <a:latin typeface="Arial" panose="020B0604020202020204" pitchFamily="34" charset="0"/>
              </a:rPr>
              <a:t>on this issue </a:t>
            </a:r>
            <a:r>
              <a:rPr lang="cs-CZ" sz="2400" dirty="0" err="1">
                <a:solidFill>
                  <a:srgbClr val="0070C0"/>
                </a:solidFill>
                <a:latin typeface="Arial" panose="020B0604020202020204" pitchFamily="34" charset="0"/>
              </a:rPr>
              <a:t>was</a:t>
            </a:r>
            <a:r>
              <a:rPr lang="cs-CZ" sz="2400" dirty="0">
                <a:solidFill>
                  <a:srgbClr val="0070C0"/>
                </a:solidFill>
                <a:latin typeface="Arial" panose="020B0604020202020204" pitchFamily="34" charset="0"/>
              </a:rPr>
              <a:t> </a:t>
            </a:r>
            <a:r>
              <a:rPr lang="en-US" sz="2400" dirty="0">
                <a:solidFill>
                  <a:srgbClr val="0070C0"/>
                </a:solidFill>
                <a:latin typeface="Arial" panose="020B0604020202020204" pitchFamily="34" charset="0"/>
              </a:rPr>
              <a:t>organized </a:t>
            </a:r>
            <a:r>
              <a:rPr lang="cs-CZ" sz="2400" dirty="0">
                <a:solidFill>
                  <a:srgbClr val="0070C0"/>
                </a:solidFill>
                <a:latin typeface="Arial" panose="020B0604020202020204" pitchFamily="34" charset="0"/>
              </a:rPr>
              <a:t>on</a:t>
            </a:r>
            <a:r>
              <a:rPr lang="en-US" sz="2400" dirty="0">
                <a:solidFill>
                  <a:srgbClr val="0070C0"/>
                </a:solidFill>
                <a:latin typeface="Arial" panose="020B0604020202020204" pitchFamily="34" charset="0"/>
              </a:rPr>
              <a:t> June 2</a:t>
            </a:r>
            <a:r>
              <a:rPr lang="cs-CZ" sz="2400" dirty="0">
                <a:solidFill>
                  <a:srgbClr val="0070C0"/>
                </a:solidFill>
                <a:latin typeface="Arial" panose="020B0604020202020204" pitchFamily="34" charset="0"/>
              </a:rPr>
              <a:t>9</a:t>
            </a:r>
            <a:r>
              <a:rPr lang="en-US" sz="2400" dirty="0">
                <a:solidFill>
                  <a:srgbClr val="0070C0"/>
                </a:solidFill>
                <a:latin typeface="Arial" panose="020B0604020202020204" pitchFamily="34" charset="0"/>
              </a:rPr>
              <a:t> to listen to their views on the current situation in the EU legislation </a:t>
            </a:r>
            <a:r>
              <a:rPr lang="en-US" sz="2400" i="0" u="none" strike="noStrike" baseline="0" dirty="0">
                <a:solidFill>
                  <a:srgbClr val="0070C0"/>
                </a:solidFill>
                <a:latin typeface="Arial" panose="020B0604020202020204" pitchFamily="34" charset="0"/>
              </a:rPr>
              <a:t> </a:t>
            </a: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11</a:t>
            </a:fld>
            <a:endParaRPr lang="fi-FI"/>
          </a:p>
        </p:txBody>
      </p:sp>
    </p:spTree>
    <p:extLst>
      <p:ext uri="{BB962C8B-B14F-4D97-AF65-F5344CB8AC3E}">
        <p14:creationId xmlns:p14="http://schemas.microsoft.com/office/powerpoint/2010/main" val="153989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94680"/>
            <a:ext cx="10515600" cy="736902"/>
          </a:xfrm>
        </p:spPr>
        <p:txBody>
          <a:bodyPr>
            <a:normAutofit/>
          </a:bodyPr>
          <a:lstStyle/>
          <a:p>
            <a:pPr algn="ctr"/>
            <a:r>
              <a:rPr lang="cs-CZ" sz="3200" dirty="0">
                <a:solidFill>
                  <a:schemeClr val="accent1"/>
                </a:solidFill>
                <a:latin typeface="Arial" panose="020B0604020202020204" pitchFamily="34" charset="0"/>
                <a:cs typeface="Arial" panose="020B0604020202020204" pitchFamily="34" charset="0"/>
              </a:rPr>
              <a:t>Fit-</a:t>
            </a:r>
            <a:r>
              <a:rPr lang="cs-CZ" sz="3200" dirty="0" err="1">
                <a:solidFill>
                  <a:schemeClr val="accent1"/>
                </a:solidFill>
                <a:latin typeface="Arial" panose="020B0604020202020204" pitchFamily="34" charset="0"/>
                <a:cs typeface="Arial" panose="020B0604020202020204" pitchFamily="34" charset="0"/>
              </a:rPr>
              <a:t>for</a:t>
            </a:r>
            <a:r>
              <a:rPr lang="cs-CZ" sz="3200" dirty="0">
                <a:solidFill>
                  <a:schemeClr val="accent1"/>
                </a:solidFill>
                <a:latin typeface="Arial" panose="020B0604020202020204" pitchFamily="34" charset="0"/>
                <a:cs typeface="Arial" panose="020B0604020202020204" pitchFamily="34" charset="0"/>
              </a:rPr>
              <a:t>-</a:t>
            </a:r>
            <a:r>
              <a:rPr lang="cs-CZ" sz="3200" dirty="0" err="1">
                <a:solidFill>
                  <a:schemeClr val="accent1"/>
                </a:solidFill>
                <a:latin typeface="Arial" panose="020B0604020202020204" pitchFamily="34" charset="0"/>
                <a:cs typeface="Arial" panose="020B0604020202020204" pitchFamily="34" charset="0"/>
              </a:rPr>
              <a:t>purpose</a:t>
            </a:r>
            <a:r>
              <a:rPr lang="cs-CZ" sz="3200" dirty="0">
                <a:solidFill>
                  <a:schemeClr val="accent1"/>
                </a:solidFill>
                <a:latin typeface="Arial" panose="020B0604020202020204" pitchFamily="34" charset="0"/>
                <a:cs typeface="Arial" panose="020B0604020202020204" pitchFamily="34" charset="0"/>
              </a:rPr>
              <a:t> </a:t>
            </a:r>
            <a:r>
              <a:rPr lang="cs-CZ" sz="3200" dirty="0" err="1">
                <a:solidFill>
                  <a:schemeClr val="accent1"/>
                </a:solidFill>
                <a:latin typeface="Arial" panose="020B0604020202020204" pitchFamily="34" charset="0"/>
                <a:cs typeface="Arial" panose="020B0604020202020204" pitchFamily="34" charset="0"/>
              </a:rPr>
              <a:t>of</a:t>
            </a:r>
            <a:r>
              <a:rPr lang="cs-CZ" sz="3200" dirty="0">
                <a:solidFill>
                  <a:schemeClr val="accent1"/>
                </a:solidFill>
                <a:latin typeface="Arial" panose="020B0604020202020204" pitchFamily="34" charset="0"/>
                <a:cs typeface="Arial" panose="020B0604020202020204" pitchFamily="34" charset="0"/>
              </a:rPr>
              <a:t> </a:t>
            </a:r>
            <a:r>
              <a:rPr lang="cs-CZ" sz="3200" dirty="0" err="1">
                <a:solidFill>
                  <a:schemeClr val="accent1"/>
                </a:solidFill>
                <a:latin typeface="Arial" panose="020B0604020202020204" pitchFamily="34" charset="0"/>
                <a:cs typeface="Arial" panose="020B0604020202020204" pitchFamily="34" charset="0"/>
              </a:rPr>
              <a:t>metrological</a:t>
            </a:r>
            <a:r>
              <a:rPr lang="cs-CZ" sz="3200" dirty="0">
                <a:solidFill>
                  <a:schemeClr val="accent1"/>
                </a:solidFill>
                <a:latin typeface="Arial" panose="020B0604020202020204" pitchFamily="34" charset="0"/>
                <a:cs typeface="Arial" panose="020B0604020202020204" pitchFamily="34" charset="0"/>
              </a:rPr>
              <a:t> </a:t>
            </a:r>
            <a:r>
              <a:rPr lang="cs-CZ" sz="3200" dirty="0" err="1">
                <a:solidFill>
                  <a:schemeClr val="accent1"/>
                </a:solidFill>
                <a:latin typeface="Arial" panose="020B0604020202020204" pitchFamily="34" charset="0"/>
                <a:cs typeface="Arial" panose="020B0604020202020204" pitchFamily="34" charset="0"/>
              </a:rPr>
              <a:t>directives</a:t>
            </a:r>
            <a:endParaRPr lang="fi-FI" sz="32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973575" y="1531582"/>
            <a:ext cx="10244847" cy="4585871"/>
          </a:xfrm>
          <a:prstGeom prst="rect">
            <a:avLst/>
          </a:prstGeom>
        </p:spPr>
        <p:txBody>
          <a:bodyPr wrap="square">
            <a:spAutoFit/>
          </a:bodyPr>
          <a:lstStyle/>
          <a:p>
            <a:pPr marL="342900" indent="-342900">
              <a:spcBef>
                <a:spcPts val="1200"/>
              </a:spcBef>
              <a:buFont typeface="Arial" panose="020B0604020202020204" pitchFamily="34" charset="0"/>
              <a:buChar char="•"/>
            </a:pPr>
            <a:r>
              <a:rPr lang="cs-CZ"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O</a:t>
            </a: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ur</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approach to the issue of </a:t>
            </a:r>
            <a:r>
              <a:rPr lang="en-US"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fit</a:t>
            </a:r>
            <a:r>
              <a:rPr lang="cs-CZ"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for</a:t>
            </a:r>
            <a:r>
              <a:rPr lang="cs-CZ"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purpose of the EU metrological directives</a:t>
            </a:r>
            <a:r>
              <a:rPr lang="cs-CZ"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spcBef>
                <a:spcPts val="1200"/>
              </a:spcBef>
              <a:buFont typeface="Arial" panose="020B0604020202020204" pitchFamily="34" charset="0"/>
              <a:buChar char="•"/>
            </a:pPr>
            <a:r>
              <a:rPr lang="en-US" sz="2800"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ExBo</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has decided to take a proactive approach by</a:t>
            </a:r>
            <a:r>
              <a:rPr lang="cs-CZ"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spcBef>
                <a:spcPts val="1200"/>
              </a:spcBef>
              <a:buFont typeface="Arial" panose="020B0604020202020204" pitchFamily="34" charset="0"/>
              <a:buChar char="•"/>
            </a:pP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Asking the </a:t>
            </a:r>
            <a:r>
              <a:rPr lang="cs-CZ"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C</a:t>
            </a:r>
            <a:r>
              <a:rPr lang="en-US" sz="2800" dirty="0" err="1">
                <a:solidFill>
                  <a:srgbClr val="0070C0"/>
                </a:solidFill>
                <a:latin typeface="Arial" panose="020B0604020202020204" pitchFamily="34" charset="0"/>
                <a:ea typeface="Times New Roman" panose="02020603050405020304" pitchFamily="18" charset="0"/>
                <a:cs typeface="Times New Roman" panose="02020603050405020304" pitchFamily="18" charset="0"/>
              </a:rPr>
              <a:t>onvenors</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of </a:t>
            </a:r>
            <a:r>
              <a:rPr lang="cs-CZ"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W</a:t>
            </a:r>
            <a:r>
              <a:rPr lang="en-US" sz="2800" dirty="0" err="1">
                <a:solidFill>
                  <a:srgbClr val="0070C0"/>
                </a:solidFill>
                <a:latin typeface="Arial" panose="020B0604020202020204" pitchFamily="34" charset="0"/>
                <a:ea typeface="Times New Roman" panose="02020603050405020304" pitchFamily="18" charset="0"/>
                <a:cs typeface="Times New Roman" panose="02020603050405020304" pitchFamily="18" charset="0"/>
              </a:rPr>
              <a:t>orking</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a:t>
            </a:r>
            <a:r>
              <a:rPr lang="cs-CZ"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G</a:t>
            </a:r>
            <a:r>
              <a:rPr lang="en-US" sz="2800" dirty="0" err="1">
                <a:solidFill>
                  <a:srgbClr val="0070C0"/>
                </a:solidFill>
                <a:latin typeface="Arial" panose="020B0604020202020204" pitchFamily="34" charset="0"/>
                <a:ea typeface="Times New Roman" panose="02020603050405020304" pitchFamily="18" charset="0"/>
                <a:cs typeface="Times New Roman" panose="02020603050405020304" pitchFamily="18" charset="0"/>
              </a:rPr>
              <a:t>roups</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to come up with suggestions for changes in MID and NAWI</a:t>
            </a:r>
            <a:r>
              <a:rPr lang="cs-CZ"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D</a:t>
            </a:r>
            <a:endPar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spcBef>
                <a:spcPts val="1200"/>
              </a:spcBef>
              <a:buFont typeface="Arial" panose="020B0604020202020204" pitchFamily="34" charset="0"/>
              <a:buChar char="•"/>
            </a:pP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Aggregating these suggestions into a WELMEC non-paper and devoting its first webinar to this topic</a:t>
            </a:r>
          </a:p>
          <a:p>
            <a:pPr marL="800100" lvl="1" indent="-342900">
              <a:spcBef>
                <a:spcPts val="1200"/>
              </a:spcBef>
              <a:buFont typeface="Arial" panose="020B0604020202020204" pitchFamily="34" charset="0"/>
              <a:buChar char="•"/>
            </a:pP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Making available this non-paper and the result of the webinar as the WELMEC</a:t>
            </a:r>
            <a:r>
              <a:rPr lang="en-US" sz="28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 input to the EU study</a:t>
            </a:r>
            <a:endParaRPr lang="en-US" sz="2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12</a:t>
            </a:fld>
            <a:endParaRPr lang="fi-FI"/>
          </a:p>
        </p:txBody>
      </p:sp>
    </p:spTree>
    <p:extLst>
      <p:ext uri="{BB962C8B-B14F-4D97-AF65-F5344CB8AC3E}">
        <p14:creationId xmlns:p14="http://schemas.microsoft.com/office/powerpoint/2010/main" val="287948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499422"/>
            <a:ext cx="10515600" cy="964310"/>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WELMEC </a:t>
            </a:r>
            <a:r>
              <a:rPr lang="cs-CZ" sz="3600" dirty="0" err="1">
                <a:solidFill>
                  <a:schemeClr val="accent1"/>
                </a:solidFill>
                <a:latin typeface="Arial" panose="020B0604020202020204" pitchFamily="34" charset="0"/>
                <a:cs typeface="Arial" panose="020B0604020202020204" pitchFamily="34" charset="0"/>
              </a:rPr>
              <a:t>webinars</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108953" y="1394453"/>
            <a:ext cx="10244847" cy="2831544"/>
          </a:xfrm>
          <a:prstGeom prst="rect">
            <a:avLst/>
          </a:prstGeom>
        </p:spPr>
        <p:txBody>
          <a:bodyPr wrap="square">
            <a:spAutoFit/>
          </a:bodyPr>
          <a:lstStyle/>
          <a:p>
            <a:pPr marL="342900" indent="-342900" algn="just">
              <a:spcBef>
                <a:spcPts val="1200"/>
              </a:spcBef>
              <a:buFont typeface="Arial" panose="020B0604020202020204" pitchFamily="34" charset="0"/>
              <a:buChar char="•"/>
            </a:pPr>
            <a:r>
              <a:rPr lang="en-US" sz="2400" dirty="0">
                <a:solidFill>
                  <a:srgbClr val="0070C0"/>
                </a:solidFill>
                <a:effectLst/>
                <a:latin typeface="Arial" panose="020B0604020202020204" pitchFamily="34" charset="0"/>
                <a:ea typeface="Times New Roman" panose="02020603050405020304" pitchFamily="18" charset="0"/>
              </a:rPr>
              <a:t>a proposal has been made by one of the Convenors to launch regular </a:t>
            </a:r>
            <a:r>
              <a:rPr lang="en-US" sz="2400" dirty="0">
                <a:solidFill>
                  <a:srgbClr val="C00000"/>
                </a:solidFill>
                <a:effectLst/>
                <a:latin typeface="Arial" panose="020B0604020202020204" pitchFamily="34" charset="0"/>
                <a:ea typeface="Times New Roman" panose="02020603050405020304" pitchFamily="18" charset="0"/>
              </a:rPr>
              <a:t>annual or biannual webinars in September/October time </a:t>
            </a:r>
            <a:r>
              <a:rPr lang="en-US" sz="2400" dirty="0">
                <a:solidFill>
                  <a:srgbClr val="0070C0"/>
                </a:solidFill>
                <a:effectLst/>
                <a:latin typeface="Arial" panose="020B0604020202020204" pitchFamily="34" charset="0"/>
                <a:ea typeface="Times New Roman" panose="02020603050405020304" pitchFamily="18" charset="0"/>
              </a:rPr>
              <a:t>to inform stakeholders about new developments in the WELMEC activities at all the levels and in legal metrology in general</a:t>
            </a:r>
          </a:p>
          <a:p>
            <a:pPr marL="342900" indent="-342900" algn="just">
              <a:spcBef>
                <a:spcPts val="1200"/>
              </a:spcBef>
              <a:buFont typeface="Arial" panose="020B0604020202020204" pitchFamily="34" charset="0"/>
              <a:buChar char="•"/>
            </a:pPr>
            <a:r>
              <a:rPr lang="en-US" sz="2400" dirty="0">
                <a:solidFill>
                  <a:srgbClr val="0070C0"/>
                </a:solidFill>
                <a:latin typeface="Arial" panose="020B0604020202020204" pitchFamily="34" charset="0"/>
                <a:ea typeface="Times New Roman" panose="02020603050405020304" pitchFamily="18" charset="0"/>
              </a:rPr>
              <a:t>the first such webinar will take place on </a:t>
            </a:r>
            <a:r>
              <a:rPr lang="en-US" sz="2400" dirty="0">
                <a:solidFill>
                  <a:srgbClr val="C00000"/>
                </a:solidFill>
                <a:latin typeface="Arial" panose="020B0604020202020204" pitchFamily="34" charset="0"/>
                <a:ea typeface="Times New Roman" panose="02020603050405020304" pitchFamily="18" charset="0"/>
              </a:rPr>
              <a:t>November 23, 2022 </a:t>
            </a:r>
            <a:r>
              <a:rPr lang="en-US" sz="2400" dirty="0">
                <a:solidFill>
                  <a:srgbClr val="0070C0"/>
                </a:solidFill>
                <a:latin typeface="Arial" panose="020B0604020202020204" pitchFamily="34" charset="0"/>
                <a:ea typeface="Times New Roman" panose="02020603050405020304" pitchFamily="18" charset="0"/>
              </a:rPr>
              <a:t>with an over-arching topic of </a:t>
            </a:r>
            <a:r>
              <a:rPr lang="en-US" sz="2400" dirty="0">
                <a:solidFill>
                  <a:srgbClr val="00B050"/>
                </a:solidFill>
                <a:latin typeface="Arial" panose="020B0604020202020204" pitchFamily="34" charset="0"/>
                <a:ea typeface="Times New Roman" panose="02020603050405020304" pitchFamily="18" charset="0"/>
              </a:rPr>
              <a:t>fit-for-purpose of the European directives in metrology</a:t>
            </a:r>
            <a:endParaRPr lang="en-US" sz="2400" dirty="0">
              <a:solidFill>
                <a:srgbClr val="00B050"/>
              </a:solidFill>
              <a:effectLst/>
              <a:latin typeface="Arial" panose="020B0604020202020204" pitchFamily="34" charset="0"/>
              <a:ea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13</a:t>
            </a:fld>
            <a:endParaRPr lang="fi-FI"/>
          </a:p>
        </p:txBody>
      </p:sp>
    </p:spTree>
    <p:extLst>
      <p:ext uri="{BB962C8B-B14F-4D97-AF65-F5344CB8AC3E}">
        <p14:creationId xmlns:p14="http://schemas.microsoft.com/office/powerpoint/2010/main" val="186523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94680"/>
            <a:ext cx="10515600" cy="736902"/>
          </a:xfrm>
        </p:spPr>
        <p:txBody>
          <a:bodyPr>
            <a:normAutofit/>
          </a:bodyPr>
          <a:lstStyle/>
          <a:p>
            <a:pPr algn="ctr"/>
            <a:r>
              <a:rPr lang="cs-CZ" sz="3200" dirty="0" err="1">
                <a:solidFill>
                  <a:schemeClr val="accent1"/>
                </a:solidFill>
                <a:latin typeface="Arial" panose="020B0604020202020204" pitchFamily="34" charset="0"/>
                <a:cs typeface="Arial" panose="020B0604020202020204" pitchFamily="34" charset="0"/>
              </a:rPr>
              <a:t>Technical</a:t>
            </a:r>
            <a:r>
              <a:rPr lang="cs-CZ" sz="3200" dirty="0">
                <a:solidFill>
                  <a:schemeClr val="accent1"/>
                </a:solidFill>
                <a:latin typeface="Arial" panose="020B0604020202020204" pitchFamily="34" charset="0"/>
                <a:cs typeface="Arial" panose="020B0604020202020204" pitchFamily="34" charset="0"/>
              </a:rPr>
              <a:t> </a:t>
            </a:r>
            <a:r>
              <a:rPr lang="cs-CZ" sz="3200" dirty="0" err="1">
                <a:solidFill>
                  <a:schemeClr val="accent1"/>
                </a:solidFill>
                <a:latin typeface="Arial" panose="020B0604020202020204" pitchFamily="34" charset="0"/>
                <a:cs typeface="Arial" panose="020B0604020202020204" pitchFamily="34" charset="0"/>
              </a:rPr>
              <a:t>exchange</a:t>
            </a:r>
            <a:endParaRPr lang="fi-FI" sz="32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973575" y="1397536"/>
            <a:ext cx="10244847" cy="4632037"/>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800" dirty="0">
                <a:solidFill>
                  <a:srgbClr val="0070C0"/>
                </a:solidFill>
                <a:effectLst/>
                <a:latin typeface="Arial" panose="020B0604020202020204" pitchFamily="34" charset="0"/>
                <a:ea typeface="Times New Roman" panose="02020603050405020304" pitchFamily="18" charset="0"/>
              </a:rPr>
              <a:t>To address current issues and to make CMs more lively the </a:t>
            </a:r>
            <a:r>
              <a:rPr lang="en-US" sz="2800" dirty="0" err="1">
                <a:solidFill>
                  <a:srgbClr val="0070C0"/>
                </a:solidFill>
                <a:effectLst/>
                <a:latin typeface="Arial" panose="020B0604020202020204" pitchFamily="34" charset="0"/>
                <a:ea typeface="Times New Roman" panose="02020603050405020304" pitchFamily="18" charset="0"/>
              </a:rPr>
              <a:t>ExBo</a:t>
            </a:r>
            <a:r>
              <a:rPr lang="en-US" sz="2800" dirty="0">
                <a:solidFill>
                  <a:srgbClr val="0070C0"/>
                </a:solidFill>
                <a:effectLst/>
                <a:latin typeface="Arial" panose="020B0604020202020204" pitchFamily="34" charset="0"/>
                <a:ea typeface="Times New Roman" panose="02020603050405020304" pitchFamily="18" charset="0"/>
              </a:rPr>
              <a:t> has decided to include in agendas of C</a:t>
            </a:r>
            <a:r>
              <a:rPr lang="cs-CZ" sz="2800" dirty="0" err="1">
                <a:solidFill>
                  <a:srgbClr val="0070C0"/>
                </a:solidFill>
                <a:effectLst/>
                <a:latin typeface="Arial" panose="020B0604020202020204" pitchFamily="34" charset="0"/>
                <a:ea typeface="Times New Roman" panose="02020603050405020304" pitchFamily="18" charset="0"/>
              </a:rPr>
              <a:t>om</a:t>
            </a:r>
            <a:r>
              <a:rPr lang="cs-CZ" sz="2800" dirty="0">
                <a:solidFill>
                  <a:srgbClr val="0070C0"/>
                </a:solidFill>
                <a:effectLst/>
                <a:latin typeface="Arial" panose="020B0604020202020204" pitchFamily="34" charset="0"/>
                <a:ea typeface="Times New Roman" panose="02020603050405020304" pitchFamily="18" charset="0"/>
              </a:rPr>
              <a:t> </a:t>
            </a:r>
            <a:r>
              <a:rPr lang="cs-CZ" sz="2800" dirty="0" err="1">
                <a:solidFill>
                  <a:srgbClr val="0070C0"/>
                </a:solidFill>
                <a:effectLst/>
                <a:latin typeface="Arial" panose="020B0604020202020204" pitchFamily="34" charset="0"/>
                <a:ea typeface="Times New Roman" panose="02020603050405020304" pitchFamily="18" charset="0"/>
              </a:rPr>
              <a:t>meetings</a:t>
            </a:r>
            <a:r>
              <a:rPr lang="en-US" sz="2800" dirty="0">
                <a:solidFill>
                  <a:srgbClr val="0070C0"/>
                </a:solidFill>
                <a:effectLst/>
                <a:latin typeface="Arial" panose="020B0604020202020204" pitchFamily="34" charset="0"/>
                <a:ea typeface="Times New Roman" panose="02020603050405020304" pitchFamily="18" charset="0"/>
              </a:rPr>
              <a:t> a new item called </a:t>
            </a:r>
            <a:r>
              <a:rPr lang="en-US" sz="2800" dirty="0">
                <a:solidFill>
                  <a:srgbClr val="00B050"/>
                </a:solidFill>
                <a:effectLst/>
                <a:latin typeface="Arial" panose="020B0604020202020204" pitchFamily="34" charset="0"/>
                <a:ea typeface="Times New Roman" panose="02020603050405020304" pitchFamily="18" charset="0"/>
              </a:rPr>
              <a:t>“technical exchange”</a:t>
            </a:r>
          </a:p>
          <a:p>
            <a:pPr marL="342900" indent="-342900" algn="just">
              <a:spcBef>
                <a:spcPts val="1200"/>
              </a:spcBef>
              <a:buFont typeface="Arial" panose="020B0604020202020204" pitchFamily="34" charset="0"/>
              <a:buChar char="•"/>
            </a:pPr>
            <a:r>
              <a:rPr lang="en-US" sz="2800" dirty="0">
                <a:solidFill>
                  <a:srgbClr val="0070C0"/>
                </a:solidFill>
                <a:effectLst/>
                <a:latin typeface="Arial" panose="020B0604020202020204" pitchFamily="34" charset="0"/>
                <a:ea typeface="Times New Roman" panose="02020603050405020304" pitchFamily="18" charset="0"/>
              </a:rPr>
              <a:t>The idea behind it is to </a:t>
            </a:r>
            <a:r>
              <a:rPr lang="en-US" sz="2800" dirty="0">
                <a:solidFill>
                  <a:srgbClr val="C00000"/>
                </a:solidFill>
                <a:effectLst/>
                <a:latin typeface="Arial" panose="020B0604020202020204" pitchFamily="34" charset="0"/>
                <a:ea typeface="Times New Roman" panose="02020603050405020304" pitchFamily="18" charset="0"/>
              </a:rPr>
              <a:t>hold short (10 minutes) talks by invited and registered speakers </a:t>
            </a:r>
            <a:r>
              <a:rPr lang="cs-CZ" sz="2800" dirty="0" err="1">
                <a:solidFill>
                  <a:srgbClr val="C00000"/>
                </a:solidFill>
                <a:effectLst/>
                <a:latin typeface="Arial" panose="020B0604020202020204" pitchFamily="34" charset="0"/>
                <a:ea typeface="Times New Roman" panose="02020603050405020304" pitchFamily="18" charset="0"/>
              </a:rPr>
              <a:t>with</a:t>
            </a:r>
            <a:r>
              <a:rPr lang="en-US" sz="2800" dirty="0">
                <a:solidFill>
                  <a:srgbClr val="C00000"/>
                </a:solidFill>
                <a:effectLst/>
                <a:latin typeface="Arial" panose="020B0604020202020204" pitchFamily="34" charset="0"/>
                <a:ea typeface="Times New Roman" panose="02020603050405020304" pitchFamily="18" charset="0"/>
              </a:rPr>
              <a:t> the </a:t>
            </a:r>
            <a:r>
              <a:rPr lang="en-US" sz="2800" dirty="0" err="1">
                <a:solidFill>
                  <a:srgbClr val="C00000"/>
                </a:solidFill>
                <a:effectLst/>
                <a:latin typeface="Arial" panose="020B0604020202020204" pitchFamily="34" charset="0"/>
                <a:ea typeface="Times New Roman" panose="02020603050405020304" pitchFamily="18" charset="0"/>
              </a:rPr>
              <a:t>ExBo</a:t>
            </a:r>
            <a:r>
              <a:rPr lang="en-US" sz="2800" dirty="0">
                <a:solidFill>
                  <a:srgbClr val="C00000"/>
                </a:solidFill>
                <a:effectLst/>
                <a:latin typeface="Arial" panose="020B0604020202020204" pitchFamily="34" charset="0"/>
                <a:ea typeface="Times New Roman" panose="02020603050405020304" pitchFamily="18" charset="0"/>
              </a:rPr>
              <a:t> on hot issues in legal metrology </a:t>
            </a:r>
            <a:r>
              <a:rPr lang="en-US" sz="2800" dirty="0">
                <a:solidFill>
                  <a:srgbClr val="0070C0"/>
                </a:solidFill>
                <a:effectLst/>
                <a:latin typeface="Arial" panose="020B0604020202020204" pitchFamily="34" charset="0"/>
                <a:ea typeface="Times New Roman" panose="02020603050405020304" pitchFamily="18" charset="0"/>
              </a:rPr>
              <a:t>to bring them to the attention of the Delegates with possible next steps in the WELMEC technical work</a:t>
            </a:r>
          </a:p>
          <a:p>
            <a:pPr marL="342900" indent="-342900" algn="just">
              <a:spcBef>
                <a:spcPts val="600"/>
              </a:spcBef>
              <a:buFont typeface="Arial" panose="020B0604020202020204" pitchFamily="34" charset="0"/>
              <a:buChar char="•"/>
            </a:pPr>
            <a:r>
              <a:rPr lang="en-US" sz="2800" dirty="0">
                <a:solidFill>
                  <a:srgbClr val="0070C0"/>
                </a:solidFill>
                <a:effectLst/>
                <a:latin typeface="Arial" panose="020B0604020202020204" pitchFamily="34" charset="0"/>
                <a:ea typeface="Times New Roman" panose="02020603050405020304" pitchFamily="18" charset="0"/>
              </a:rPr>
              <a:t>Anybody of the broader WELMEC community can register such a talk with the Secretariat   </a:t>
            </a: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14</a:t>
            </a:fld>
            <a:endParaRPr lang="fi-FI"/>
          </a:p>
        </p:txBody>
      </p:sp>
    </p:spTree>
    <p:extLst>
      <p:ext uri="{BB962C8B-B14F-4D97-AF65-F5344CB8AC3E}">
        <p14:creationId xmlns:p14="http://schemas.microsoft.com/office/powerpoint/2010/main" val="1831807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94680"/>
            <a:ext cx="10515600" cy="736902"/>
          </a:xfrm>
        </p:spPr>
        <p:txBody>
          <a:bodyPr>
            <a:normAutofit/>
          </a:bodyPr>
          <a:lstStyle/>
          <a:p>
            <a:pPr algn="ctr"/>
            <a:r>
              <a:rPr lang="cs-CZ" sz="3200" dirty="0" err="1">
                <a:solidFill>
                  <a:schemeClr val="accent1"/>
                </a:solidFill>
                <a:latin typeface="Arial" panose="020B0604020202020204" pitchFamily="34" charset="0"/>
                <a:cs typeface="Arial" panose="020B0604020202020204" pitchFamily="34" charset="0"/>
              </a:rPr>
              <a:t>Technical</a:t>
            </a:r>
            <a:r>
              <a:rPr lang="cs-CZ" sz="3200" dirty="0">
                <a:solidFill>
                  <a:schemeClr val="accent1"/>
                </a:solidFill>
                <a:latin typeface="Arial" panose="020B0604020202020204" pitchFamily="34" charset="0"/>
                <a:cs typeface="Arial" panose="020B0604020202020204" pitchFamily="34" charset="0"/>
              </a:rPr>
              <a:t> </a:t>
            </a:r>
            <a:r>
              <a:rPr lang="cs-CZ" sz="3200" dirty="0" err="1">
                <a:solidFill>
                  <a:schemeClr val="accent1"/>
                </a:solidFill>
                <a:latin typeface="Arial" panose="020B0604020202020204" pitchFamily="34" charset="0"/>
                <a:cs typeface="Arial" panose="020B0604020202020204" pitchFamily="34" charset="0"/>
              </a:rPr>
              <a:t>exchange</a:t>
            </a:r>
            <a:endParaRPr lang="fi-FI" sz="32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898512" y="1904946"/>
            <a:ext cx="10244847" cy="4308872"/>
          </a:xfrm>
          <a:prstGeom prst="rect">
            <a:avLst/>
          </a:prstGeom>
        </p:spPr>
        <p:txBody>
          <a:bodyPr wrap="square">
            <a:spAutoFit/>
          </a:bodyPr>
          <a:lstStyle/>
          <a:p>
            <a:pPr algn="just">
              <a:spcBef>
                <a:spcPts val="600"/>
              </a:spcBef>
            </a:pPr>
            <a:r>
              <a:rPr lang="en-US" sz="2800" dirty="0">
                <a:solidFill>
                  <a:srgbClr val="0070C0"/>
                </a:solidFill>
                <a:effectLst/>
                <a:latin typeface="Arial" panose="020B0604020202020204" pitchFamily="34" charset="0"/>
                <a:ea typeface="Times New Roman" panose="02020603050405020304" pitchFamily="18" charset="0"/>
              </a:rPr>
              <a:t>The 2022 contributions:</a:t>
            </a:r>
          </a:p>
          <a:p>
            <a:pPr marL="342900" indent="-342900" algn="just">
              <a:spcBef>
                <a:spcPts val="1800"/>
              </a:spcBef>
              <a:buFont typeface="Arial" panose="020B0604020202020204" pitchFamily="34" charset="0"/>
              <a:buChar char="•"/>
            </a:pPr>
            <a:r>
              <a:rPr lang="en-US" sz="2800" dirty="0">
                <a:solidFill>
                  <a:srgbClr val="C00000"/>
                </a:solidFill>
                <a:latin typeface="Arial" panose="020B0604020202020204" pitchFamily="34" charset="0"/>
                <a:ea typeface="Times New Roman" panose="02020603050405020304" pitchFamily="18" charset="0"/>
              </a:rPr>
              <a:t>Radio Equipment Directive and legal measuring instruments </a:t>
            </a:r>
            <a:r>
              <a:rPr lang="en-US" sz="2800" dirty="0">
                <a:solidFill>
                  <a:srgbClr val="0070C0"/>
                </a:solidFill>
                <a:latin typeface="Arial" panose="020B0604020202020204" pitchFamily="34" charset="0"/>
                <a:ea typeface="Times New Roman" panose="02020603050405020304" pitchFamily="18" charset="0"/>
              </a:rPr>
              <a:t>– by </a:t>
            </a:r>
            <a:r>
              <a:rPr lang="en-US" sz="2800" dirty="0" err="1">
                <a:solidFill>
                  <a:srgbClr val="0070C0"/>
                </a:solidFill>
                <a:latin typeface="Arial" panose="020B0604020202020204" pitchFamily="34" charset="0"/>
                <a:ea typeface="Times New Roman" panose="02020603050405020304" pitchFamily="18" charset="0"/>
              </a:rPr>
              <a:t>R.Lambregts</a:t>
            </a:r>
            <a:r>
              <a:rPr lang="en-US" sz="2800" dirty="0">
                <a:solidFill>
                  <a:srgbClr val="0070C0"/>
                </a:solidFill>
                <a:latin typeface="Arial" panose="020B0604020202020204" pitchFamily="34" charset="0"/>
                <a:ea typeface="Times New Roman" panose="02020603050405020304" pitchFamily="18" charset="0"/>
              </a:rPr>
              <a:t>, NL</a:t>
            </a:r>
          </a:p>
          <a:p>
            <a:pPr marL="342900" indent="-342900" algn="just">
              <a:spcBef>
                <a:spcPts val="1800"/>
              </a:spcBef>
              <a:buFont typeface="Arial" panose="020B0604020202020204" pitchFamily="34" charset="0"/>
              <a:buChar char="•"/>
            </a:pPr>
            <a:r>
              <a:rPr lang="en-US" sz="2800" b="0" i="0" u="none" strike="noStrike" baseline="0" dirty="0">
                <a:solidFill>
                  <a:srgbClr val="C00000"/>
                </a:solidFill>
                <a:latin typeface="Arial" panose="020B0604020202020204" pitchFamily="34" charset="0"/>
                <a:cs typeface="Arial" panose="020B0604020202020204" pitchFamily="34" charset="0"/>
              </a:rPr>
              <a:t>Why you ‘d better listen if you are rolling out millions of smart meters…</a:t>
            </a:r>
            <a:r>
              <a:rPr lang="en-US" sz="2800" b="0" i="0" u="none" strike="noStrike" baseline="0" dirty="0">
                <a:solidFill>
                  <a:srgbClr val="0070C0"/>
                </a:solidFill>
                <a:latin typeface="Arial" panose="020B0604020202020204" pitchFamily="34" charset="0"/>
                <a:cs typeface="Arial" panose="020B0604020202020204" pitchFamily="34" charset="0"/>
              </a:rPr>
              <a:t> - W. de Waal, NL</a:t>
            </a:r>
          </a:p>
          <a:p>
            <a:pPr marL="342900" indent="-342900" algn="just">
              <a:spcBef>
                <a:spcPts val="1800"/>
              </a:spcBef>
              <a:buFont typeface="Arial" panose="020B0604020202020204" pitchFamily="34" charset="0"/>
              <a:buChar char="•"/>
            </a:pPr>
            <a:r>
              <a:rPr lang="en-US" sz="2800" spc="-30" dirty="0">
                <a:solidFill>
                  <a:srgbClr val="C00000"/>
                </a:solidFill>
                <a:latin typeface="Arial" panose="020B0604020202020204" pitchFamily="34" charset="0"/>
                <a:cs typeface="Arial" panose="020B0604020202020204" pitchFamily="34" charset="0"/>
              </a:rPr>
              <a:t>Interpretation of MID, Annex I,</a:t>
            </a:r>
            <a:r>
              <a:rPr lang="cs-CZ" sz="2800" spc="-30" dirty="0">
                <a:solidFill>
                  <a:srgbClr val="C00000"/>
                </a:solidFill>
                <a:latin typeface="Arial" panose="020B0604020202020204" pitchFamily="34" charset="0"/>
                <a:cs typeface="Arial" panose="020B0604020202020204" pitchFamily="34" charset="0"/>
              </a:rPr>
              <a:t> </a:t>
            </a:r>
            <a:r>
              <a:rPr lang="en-US" sz="2800" spc="-30" dirty="0">
                <a:solidFill>
                  <a:srgbClr val="C00000"/>
                </a:solidFill>
                <a:latin typeface="Arial" panose="020B0604020202020204" pitchFamily="34" charset="0"/>
                <a:cs typeface="Arial" panose="020B0604020202020204" pitchFamily="34" charset="0"/>
              </a:rPr>
              <a:t>art. 7.6 for </a:t>
            </a:r>
            <a:r>
              <a:rPr lang="en-US" sz="2800" spc="-30" dirty="0" err="1">
                <a:solidFill>
                  <a:srgbClr val="C00000"/>
                </a:solidFill>
                <a:latin typeface="Arial" panose="020B0604020202020204" pitchFamily="34" charset="0"/>
                <a:cs typeface="Arial" panose="020B0604020202020204" pitchFamily="34" charset="0"/>
              </a:rPr>
              <a:t>watermeters</a:t>
            </a:r>
            <a:r>
              <a:rPr lang="en-US" sz="2800" spc="-30" dirty="0">
                <a:solidFill>
                  <a:srgbClr val="C00000"/>
                </a:solidFill>
                <a:latin typeface="Arial" panose="020B0604020202020204" pitchFamily="34" charset="0"/>
                <a:cs typeface="Arial" panose="020B0604020202020204" pitchFamily="34" charset="0"/>
              </a:rPr>
              <a:t> </a:t>
            </a:r>
            <a:r>
              <a:rPr lang="en-US" sz="2800" spc="-30" dirty="0">
                <a:solidFill>
                  <a:srgbClr val="0070C0"/>
                </a:solidFill>
                <a:latin typeface="Arial" panose="020B0604020202020204" pitchFamily="34" charset="0"/>
                <a:cs typeface="Arial" panose="020B0604020202020204" pitchFamily="34" charset="0"/>
              </a:rPr>
              <a:t>– by </a:t>
            </a:r>
            <a:r>
              <a:rPr lang="en-US" sz="2800" spc="-30" dirty="0" err="1">
                <a:solidFill>
                  <a:srgbClr val="0070C0"/>
                </a:solidFill>
                <a:latin typeface="Arial" panose="020B0604020202020204" pitchFamily="34" charset="0"/>
                <a:cs typeface="Arial" panose="020B0604020202020204" pitchFamily="34" charset="0"/>
              </a:rPr>
              <a:t>P.Klenovsky</a:t>
            </a:r>
            <a:r>
              <a:rPr lang="en-US" sz="2800" spc="-30" dirty="0">
                <a:solidFill>
                  <a:srgbClr val="0070C0"/>
                </a:solidFill>
                <a:latin typeface="Arial" panose="020B0604020202020204" pitchFamily="34" charset="0"/>
                <a:cs typeface="Arial" panose="020B0604020202020204" pitchFamily="34" charset="0"/>
              </a:rPr>
              <a:t> and </a:t>
            </a:r>
            <a:r>
              <a:rPr lang="en-US" sz="2800" spc="-30" dirty="0" err="1">
                <a:solidFill>
                  <a:srgbClr val="0070C0"/>
                </a:solidFill>
                <a:latin typeface="Arial" panose="020B0604020202020204" pitchFamily="34" charset="0"/>
                <a:cs typeface="Arial" panose="020B0604020202020204" pitchFamily="34" charset="0"/>
              </a:rPr>
              <a:t>M.Benkova</a:t>
            </a:r>
            <a:r>
              <a:rPr lang="en-US" sz="2800" spc="-30" dirty="0">
                <a:solidFill>
                  <a:srgbClr val="0070C0"/>
                </a:solidFill>
                <a:latin typeface="Arial" panose="020B0604020202020204" pitchFamily="34" charset="0"/>
                <a:cs typeface="Arial" panose="020B0604020202020204" pitchFamily="34" charset="0"/>
              </a:rPr>
              <a:t>, CZ</a:t>
            </a:r>
          </a:p>
          <a:p>
            <a:pPr marL="342900" indent="-342900" algn="just">
              <a:spcBef>
                <a:spcPts val="600"/>
              </a:spcBef>
              <a:buFont typeface="Arial" panose="020B0604020202020204" pitchFamily="34" charset="0"/>
              <a:buChar char="•"/>
            </a:pPr>
            <a:endParaRPr lang="cs-CZ" sz="2800" dirty="0">
              <a:solidFill>
                <a:srgbClr val="0070C0"/>
              </a:solidFill>
              <a:effectLst/>
              <a:latin typeface="Arial" panose="020B0604020202020204" pitchFamily="34" charset="0"/>
              <a:ea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15</a:t>
            </a:fld>
            <a:endParaRPr lang="fi-FI"/>
          </a:p>
        </p:txBody>
      </p:sp>
    </p:spTree>
    <p:extLst>
      <p:ext uri="{BB962C8B-B14F-4D97-AF65-F5344CB8AC3E}">
        <p14:creationId xmlns:p14="http://schemas.microsoft.com/office/powerpoint/2010/main" val="817642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712247" y="794680"/>
            <a:ext cx="10515600" cy="640985"/>
          </a:xfrm>
        </p:spPr>
        <p:txBody>
          <a:bodyPr>
            <a:normAutofit fontScale="90000"/>
          </a:bodyPr>
          <a:lstStyle/>
          <a:p>
            <a:pPr algn="ctr"/>
            <a:br>
              <a:rPr lang="cs-CZ" sz="3600" dirty="0">
                <a:solidFill>
                  <a:srgbClr val="0070C0"/>
                </a:solidFill>
                <a:effectLst/>
                <a:latin typeface="Arial" panose="020B0604020202020204" pitchFamily="34" charset="0"/>
                <a:ea typeface="Times New Roman" panose="02020603050405020304" pitchFamily="18" charset="0"/>
              </a:rPr>
            </a:br>
            <a:r>
              <a:rPr lang="en-GB" sz="3600" dirty="0">
                <a:solidFill>
                  <a:srgbClr val="0070C0"/>
                </a:solidFill>
                <a:effectLst/>
                <a:latin typeface="Arial" panose="020B0604020202020204" pitchFamily="34" charset="0"/>
                <a:ea typeface="Times New Roman" panose="02020603050405020304" pitchFamily="18" charset="0"/>
              </a:rPr>
              <a:t>New </a:t>
            </a:r>
            <a:r>
              <a:rPr lang="cs-CZ" sz="3600" dirty="0">
                <a:solidFill>
                  <a:srgbClr val="0070C0"/>
                </a:solidFill>
                <a:effectLst/>
                <a:latin typeface="Arial" panose="020B0604020202020204" pitchFamily="34" charset="0"/>
                <a:ea typeface="Times New Roman" panose="02020603050405020304" pitchFamily="18" charset="0"/>
              </a:rPr>
              <a:t>WELMEC </a:t>
            </a:r>
            <a:r>
              <a:rPr lang="en-GB" sz="3600" dirty="0">
                <a:solidFill>
                  <a:srgbClr val="0070C0"/>
                </a:solidFill>
                <a:effectLst/>
                <a:latin typeface="Arial" panose="020B0604020202020204" pitchFamily="34" charset="0"/>
                <a:ea typeface="Times New Roman" panose="02020603050405020304" pitchFamily="18" charset="0"/>
              </a:rPr>
              <a:t>WG on digital transformation</a:t>
            </a:r>
            <a:br>
              <a:rPr lang="cs-CZ" sz="3600" dirty="0">
                <a:solidFill>
                  <a:srgbClr val="000000"/>
                </a:solidFill>
                <a:effectLst/>
                <a:latin typeface="Arial" panose="020B0604020202020204" pitchFamily="34" charset="0"/>
                <a:ea typeface="Times New Roman" panose="02020603050405020304" pitchFamily="18" charset="0"/>
              </a:rPr>
            </a:b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752342" y="1435665"/>
            <a:ext cx="10419806" cy="5663089"/>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The EU priorities: among them digital transformation – therefore, the subject to form a new WG aimed at this issue has been raised by some in the WELMEC community</a:t>
            </a:r>
          </a:p>
          <a:p>
            <a:pPr marL="342900" indent="-342900" algn="just">
              <a:spcBef>
                <a:spcPts val="600"/>
              </a:spcBef>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Intensive discussions and work on various aspects of digitalization are going on in EURAMET by way of various project proposals in the </a:t>
            </a:r>
            <a:r>
              <a:rPr lang="en-US" sz="2300" dirty="0">
                <a:solidFill>
                  <a:srgbClr val="00B050"/>
                </a:solidFill>
                <a:effectLst/>
                <a:latin typeface="Arial" panose="020B0604020202020204" pitchFamily="34" charset="0"/>
                <a:ea typeface="Times New Roman" panose="02020603050405020304" pitchFamily="18" charset="0"/>
              </a:rPr>
              <a:t>EPM </a:t>
            </a:r>
            <a:r>
              <a:rPr lang="en-US" sz="2300" dirty="0" err="1">
                <a:solidFill>
                  <a:srgbClr val="00B050"/>
                </a:solidFill>
                <a:effectLst/>
                <a:latin typeface="Arial" panose="020B0604020202020204" pitchFamily="34" charset="0"/>
                <a:ea typeface="Times New Roman" panose="02020603050405020304" pitchFamily="18" charset="0"/>
              </a:rPr>
              <a:t>programme</a:t>
            </a:r>
            <a:endParaRPr lang="en-US" sz="2300" dirty="0">
              <a:solidFill>
                <a:srgbClr val="00B050"/>
              </a:solidFill>
              <a:effectLst/>
              <a:latin typeface="Arial" panose="020B0604020202020204" pitchFamily="34" charset="0"/>
              <a:ea typeface="Times New Roman" panose="02020603050405020304" pitchFamily="18" charset="0"/>
            </a:endParaRPr>
          </a:p>
          <a:p>
            <a:pPr marL="342900" indent="-342900" algn="just">
              <a:spcBef>
                <a:spcPts val="600"/>
              </a:spcBef>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The composition of the WG might be as follows:</a:t>
            </a:r>
          </a:p>
          <a:p>
            <a:pPr marL="720000" lvl="0" indent="-342900" algn="just">
              <a:spcBef>
                <a:spcPts val="600"/>
              </a:spcBef>
              <a:spcAft>
                <a:spcPts val="0"/>
              </a:spcAft>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representatives from other technical WGs or</a:t>
            </a:r>
          </a:p>
          <a:p>
            <a:pPr marL="720000" lvl="0" indent="-342900" algn="just">
              <a:spcBef>
                <a:spcPts val="600"/>
              </a:spcBef>
              <a:spcAft>
                <a:spcPts val="0"/>
              </a:spcAft>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more ICT specialists or</a:t>
            </a:r>
          </a:p>
          <a:p>
            <a:pPr marL="720000" lvl="0" indent="-342900" algn="just">
              <a:spcBef>
                <a:spcPts val="600"/>
              </a:spcBef>
              <a:spcAft>
                <a:spcPts val="0"/>
              </a:spcAft>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both – anyhow, a close cooperation with „technical“ WGs necessary</a:t>
            </a:r>
          </a:p>
          <a:p>
            <a:pPr algn="just">
              <a:spcBef>
                <a:spcPts val="600"/>
              </a:spcBef>
            </a:pPr>
            <a:r>
              <a:rPr lang="en-US" sz="2300" dirty="0">
                <a:solidFill>
                  <a:srgbClr val="C00000"/>
                </a:solidFill>
                <a:effectLst/>
                <a:latin typeface="Arial" panose="020B0604020202020204" pitchFamily="34" charset="0"/>
                <a:ea typeface="Times New Roman" panose="02020603050405020304" pitchFamily="18" charset="0"/>
              </a:rPr>
              <a:t>The Committee has decided that </a:t>
            </a:r>
            <a:r>
              <a:rPr lang="en-US" sz="2300" dirty="0" err="1">
                <a:solidFill>
                  <a:srgbClr val="C00000"/>
                </a:solidFill>
                <a:effectLst/>
                <a:latin typeface="Arial" panose="020B0604020202020204" pitchFamily="34" charset="0"/>
                <a:ea typeface="Times New Roman" panose="02020603050405020304" pitchFamily="18" charset="0"/>
              </a:rPr>
              <a:t>ExBo</a:t>
            </a:r>
            <a:r>
              <a:rPr lang="en-US" sz="2300" dirty="0">
                <a:solidFill>
                  <a:srgbClr val="C00000"/>
                </a:solidFill>
                <a:effectLst/>
                <a:latin typeface="Arial" panose="020B0604020202020204" pitchFamily="34" charset="0"/>
                <a:ea typeface="Times New Roman" panose="02020603050405020304" pitchFamily="18" charset="0"/>
              </a:rPr>
              <a:t> will organize an ad-hoc WG to prepare the matter for submission to the W</a:t>
            </a:r>
            <a:r>
              <a:rPr lang="cs-CZ" sz="2300" dirty="0">
                <a:solidFill>
                  <a:srgbClr val="C00000"/>
                </a:solidFill>
                <a:effectLst/>
                <a:latin typeface="Arial" panose="020B0604020202020204" pitchFamily="34" charset="0"/>
                <a:ea typeface="Times New Roman" panose="02020603050405020304" pitchFamily="18" charset="0"/>
              </a:rPr>
              <a:t> C</a:t>
            </a:r>
            <a:r>
              <a:rPr lang="en-US" sz="2300" dirty="0">
                <a:solidFill>
                  <a:srgbClr val="C00000"/>
                </a:solidFill>
                <a:effectLst/>
                <a:latin typeface="Arial" panose="020B0604020202020204" pitchFamily="34" charset="0"/>
                <a:ea typeface="Times New Roman" panose="02020603050405020304" pitchFamily="18" charset="0"/>
              </a:rPr>
              <a:t>om for an approval (by an electronic vote or at the next Com meeting)</a:t>
            </a:r>
            <a:endParaRPr lang="cs-CZ" sz="2300" dirty="0">
              <a:solidFill>
                <a:srgbClr val="C00000"/>
              </a:solidFill>
              <a:effectLst/>
              <a:latin typeface="Arial" panose="020B0604020202020204" pitchFamily="34" charset="0"/>
              <a:ea typeface="Times New Roman" panose="02020603050405020304" pitchFamily="18" charset="0"/>
            </a:endParaRPr>
          </a:p>
          <a:p>
            <a:pPr algn="just">
              <a:spcBef>
                <a:spcPts val="600"/>
              </a:spcBef>
            </a:pPr>
            <a:r>
              <a:rPr lang="cs-CZ" sz="2300" dirty="0">
                <a:solidFill>
                  <a:srgbClr val="00B050"/>
                </a:solidFill>
                <a:effectLst/>
                <a:latin typeface="Arial" panose="020B0604020202020204" pitchFamily="34" charset="0"/>
                <a:ea typeface="Times New Roman" panose="02020603050405020304" pitchFamily="18" charset="0"/>
              </a:rPr>
              <a:t>Draft</a:t>
            </a:r>
            <a:r>
              <a:rPr lang="en-US" sz="2300" dirty="0">
                <a:solidFill>
                  <a:srgbClr val="00B050"/>
                </a:solidFill>
                <a:effectLst/>
                <a:latin typeface="Arial" panose="020B0604020202020204" pitchFamily="34" charset="0"/>
                <a:ea typeface="Times New Roman" panose="02020603050405020304" pitchFamily="18" charset="0"/>
              </a:rPr>
              <a:t> Terms of Reference </a:t>
            </a:r>
            <a:r>
              <a:rPr lang="cs-CZ" sz="2300" dirty="0" err="1">
                <a:solidFill>
                  <a:srgbClr val="00B050"/>
                </a:solidFill>
                <a:effectLst/>
                <a:latin typeface="Arial" panose="020B0604020202020204" pitchFamily="34" charset="0"/>
                <a:ea typeface="Times New Roman" panose="02020603050405020304" pitchFamily="18" charset="0"/>
              </a:rPr>
              <a:t>have</a:t>
            </a:r>
            <a:r>
              <a:rPr lang="cs-CZ" sz="2300" dirty="0">
                <a:solidFill>
                  <a:srgbClr val="00B050"/>
                </a:solidFill>
                <a:effectLst/>
                <a:latin typeface="Arial" panose="020B0604020202020204" pitchFamily="34" charset="0"/>
                <a:ea typeface="Times New Roman" panose="02020603050405020304" pitchFamily="18" charset="0"/>
              </a:rPr>
              <a:t> </a:t>
            </a:r>
            <a:r>
              <a:rPr lang="cs-CZ" sz="2300" dirty="0" err="1">
                <a:solidFill>
                  <a:srgbClr val="00B050"/>
                </a:solidFill>
                <a:effectLst/>
                <a:latin typeface="Arial" panose="020B0604020202020204" pitchFamily="34" charset="0"/>
                <a:ea typeface="Times New Roman" panose="02020603050405020304" pitchFamily="18" charset="0"/>
              </a:rPr>
              <a:t>been</a:t>
            </a:r>
            <a:r>
              <a:rPr lang="cs-CZ" sz="2300" dirty="0">
                <a:solidFill>
                  <a:srgbClr val="00B050"/>
                </a:solidFill>
                <a:effectLst/>
                <a:latin typeface="Arial" panose="020B0604020202020204" pitchFamily="34" charset="0"/>
                <a:ea typeface="Times New Roman" panose="02020603050405020304" pitchFamily="18" charset="0"/>
              </a:rPr>
              <a:t> </a:t>
            </a:r>
            <a:r>
              <a:rPr lang="cs-CZ" sz="2300" dirty="0" err="1">
                <a:solidFill>
                  <a:srgbClr val="00B050"/>
                </a:solidFill>
                <a:effectLst/>
                <a:latin typeface="Arial" panose="020B0604020202020204" pitchFamily="34" charset="0"/>
                <a:ea typeface="Times New Roman" panose="02020603050405020304" pitchFamily="18" charset="0"/>
              </a:rPr>
              <a:t>approved</a:t>
            </a:r>
            <a:r>
              <a:rPr lang="cs-CZ" sz="2300" dirty="0">
                <a:solidFill>
                  <a:srgbClr val="00B050"/>
                </a:solidFill>
                <a:effectLst/>
                <a:latin typeface="Arial" panose="020B0604020202020204" pitchFamily="34" charset="0"/>
                <a:ea typeface="Times New Roman" panose="02020603050405020304" pitchFamily="18" charset="0"/>
              </a:rPr>
              <a:t> by </a:t>
            </a:r>
            <a:r>
              <a:rPr lang="cs-CZ" sz="2300" dirty="0" err="1">
                <a:solidFill>
                  <a:srgbClr val="00B050"/>
                </a:solidFill>
                <a:effectLst/>
                <a:latin typeface="Arial" panose="020B0604020202020204" pitchFamily="34" charset="0"/>
                <a:ea typeface="Times New Roman" panose="02020603050405020304" pitchFamily="18" charset="0"/>
              </a:rPr>
              <a:t>ExBo</a:t>
            </a:r>
            <a:r>
              <a:rPr lang="cs-CZ" sz="2300" dirty="0">
                <a:solidFill>
                  <a:srgbClr val="00B050"/>
                </a:solidFill>
                <a:effectLst/>
                <a:latin typeface="Arial" panose="020B0604020202020204" pitchFamily="34" charset="0"/>
                <a:ea typeface="Times New Roman" panose="02020603050405020304" pitchFamily="18" charset="0"/>
              </a:rPr>
              <a:t> on Sept. 23</a:t>
            </a:r>
            <a:endParaRPr lang="en-US" sz="2300" dirty="0">
              <a:solidFill>
                <a:srgbClr val="00B050"/>
              </a:solidFill>
              <a:effectLst/>
              <a:latin typeface="Arial" panose="020B0604020202020204" pitchFamily="34" charset="0"/>
              <a:ea typeface="Times New Roman" panose="02020603050405020304" pitchFamily="18" charset="0"/>
            </a:endParaRPr>
          </a:p>
          <a:p>
            <a:pPr algn="just">
              <a:spcBef>
                <a:spcPts val="600"/>
              </a:spcBef>
            </a:pPr>
            <a:endParaRPr lang="en-US" sz="2300" dirty="0">
              <a:solidFill>
                <a:srgbClr val="C00000"/>
              </a:solidFill>
              <a:effectLst/>
              <a:latin typeface="Arial" panose="020B0604020202020204" pitchFamily="34" charset="0"/>
              <a:ea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16</a:t>
            </a:fld>
            <a:endParaRPr lang="fi-FI"/>
          </a:p>
        </p:txBody>
      </p:sp>
    </p:spTree>
    <p:extLst>
      <p:ext uri="{BB962C8B-B14F-4D97-AF65-F5344CB8AC3E}">
        <p14:creationId xmlns:p14="http://schemas.microsoft.com/office/powerpoint/2010/main" val="197047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712247" y="794680"/>
            <a:ext cx="10515600" cy="640985"/>
          </a:xfrm>
        </p:spPr>
        <p:txBody>
          <a:bodyPr>
            <a:normAutofit fontScale="90000"/>
          </a:bodyPr>
          <a:lstStyle/>
          <a:p>
            <a:pPr algn="ctr"/>
            <a:br>
              <a:rPr lang="cs-CZ" sz="3600" dirty="0">
                <a:solidFill>
                  <a:srgbClr val="0070C0"/>
                </a:solidFill>
                <a:effectLst/>
                <a:latin typeface="Arial" panose="020B0604020202020204" pitchFamily="34" charset="0"/>
                <a:ea typeface="Times New Roman" panose="02020603050405020304" pitchFamily="18" charset="0"/>
              </a:rPr>
            </a:br>
            <a:r>
              <a:rPr lang="cs-CZ" sz="3600" dirty="0" err="1">
                <a:solidFill>
                  <a:srgbClr val="0070C0"/>
                </a:solidFill>
                <a:effectLst/>
                <a:latin typeface="Arial" panose="020B0604020202020204" pitchFamily="34" charset="0"/>
                <a:ea typeface="Times New Roman" panose="02020603050405020304" pitchFamily="18" charset="0"/>
              </a:rPr>
              <a:t>European</a:t>
            </a:r>
            <a:r>
              <a:rPr lang="cs-CZ" sz="3600" dirty="0">
                <a:solidFill>
                  <a:srgbClr val="0070C0"/>
                </a:solidFill>
                <a:effectLst/>
                <a:latin typeface="Arial" panose="020B0604020202020204" pitchFamily="34" charset="0"/>
                <a:ea typeface="Times New Roman" panose="02020603050405020304" pitchFamily="18" charset="0"/>
              </a:rPr>
              <a:t> </a:t>
            </a:r>
            <a:r>
              <a:rPr lang="cs-CZ" sz="3600" dirty="0" err="1">
                <a:solidFill>
                  <a:srgbClr val="0070C0"/>
                </a:solidFill>
                <a:effectLst/>
                <a:latin typeface="Arial" panose="020B0604020202020204" pitchFamily="34" charset="0"/>
                <a:ea typeface="Times New Roman" panose="02020603050405020304" pitchFamily="18" charset="0"/>
              </a:rPr>
              <a:t>approach</a:t>
            </a:r>
            <a:r>
              <a:rPr lang="cs-CZ" sz="3600" dirty="0">
                <a:solidFill>
                  <a:srgbClr val="0070C0"/>
                </a:solidFill>
                <a:effectLst/>
                <a:latin typeface="Arial" panose="020B0604020202020204" pitchFamily="34" charset="0"/>
                <a:ea typeface="Times New Roman" panose="02020603050405020304" pitchFamily="18" charset="0"/>
              </a:rPr>
              <a:t> to </a:t>
            </a:r>
            <a:r>
              <a:rPr lang="cs-CZ" sz="3600" dirty="0" err="1">
                <a:solidFill>
                  <a:srgbClr val="0070C0"/>
                </a:solidFill>
                <a:effectLst/>
                <a:latin typeface="Arial" panose="020B0604020202020204" pitchFamily="34" charset="0"/>
                <a:ea typeface="Times New Roman" panose="02020603050405020304" pitchFamily="18" charset="0"/>
              </a:rPr>
              <a:t>digital</a:t>
            </a:r>
            <a:r>
              <a:rPr lang="cs-CZ" sz="3600" dirty="0">
                <a:solidFill>
                  <a:srgbClr val="0070C0"/>
                </a:solidFill>
                <a:effectLst/>
                <a:latin typeface="Arial" panose="020B0604020202020204" pitchFamily="34" charset="0"/>
                <a:ea typeface="Times New Roman" panose="02020603050405020304" pitchFamily="18" charset="0"/>
              </a:rPr>
              <a:t> </a:t>
            </a:r>
            <a:r>
              <a:rPr lang="en-GB" sz="3600" dirty="0">
                <a:solidFill>
                  <a:srgbClr val="0070C0"/>
                </a:solidFill>
                <a:effectLst/>
                <a:latin typeface="Arial" panose="020B0604020202020204" pitchFamily="34" charset="0"/>
                <a:ea typeface="Times New Roman" panose="02020603050405020304" pitchFamily="18" charset="0"/>
              </a:rPr>
              <a:t>transformation</a:t>
            </a:r>
            <a:r>
              <a:rPr lang="cs-CZ" sz="3600" dirty="0">
                <a:solidFill>
                  <a:srgbClr val="0070C0"/>
                </a:solidFill>
                <a:effectLst/>
                <a:latin typeface="Arial" panose="020B0604020202020204" pitchFamily="34" charset="0"/>
                <a:ea typeface="Times New Roman" panose="02020603050405020304" pitchFamily="18" charset="0"/>
              </a:rPr>
              <a:t> in metrology</a:t>
            </a:r>
            <a:br>
              <a:rPr lang="cs-CZ" sz="3600" dirty="0">
                <a:solidFill>
                  <a:srgbClr val="000000"/>
                </a:solidFill>
                <a:effectLst/>
                <a:latin typeface="Arial" panose="020B0604020202020204" pitchFamily="34" charset="0"/>
                <a:ea typeface="Times New Roman" panose="02020603050405020304" pitchFamily="18" charset="0"/>
              </a:rPr>
            </a:b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752342" y="1435665"/>
            <a:ext cx="10419806" cy="4370427"/>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300" spc="-1" dirty="0">
                <a:solidFill>
                  <a:srgbClr val="C00000"/>
                </a:solidFill>
                <a:uFill>
                  <a:solidFill>
                    <a:srgbClr val="FFFFFF"/>
                  </a:solidFill>
                </a:uFill>
                <a:latin typeface="Arial" panose="020B0604020202020204" pitchFamily="34" charset="0"/>
                <a:cs typeface="Arial" panose="020B0604020202020204" pitchFamily="34" charset="0"/>
              </a:rPr>
              <a:t>WELMEC operates for many years a special WG on software and digitalization (WG 7) which has developed a suite of highly relevant and practical </a:t>
            </a:r>
            <a:r>
              <a:rPr lang="en-US" sz="2300" spc="-1" dirty="0" err="1">
                <a:solidFill>
                  <a:srgbClr val="C00000"/>
                </a:solidFill>
                <a:uFill>
                  <a:solidFill>
                    <a:srgbClr val="FFFFFF"/>
                  </a:solidFill>
                </a:uFill>
                <a:latin typeface="Arial" panose="020B0604020202020204" pitchFamily="34" charset="0"/>
                <a:cs typeface="Arial" panose="020B0604020202020204" pitchFamily="34" charset="0"/>
              </a:rPr>
              <a:t>guidenance</a:t>
            </a:r>
            <a:r>
              <a:rPr lang="en-US" sz="2300" spc="-1" dirty="0">
                <a:solidFill>
                  <a:srgbClr val="C00000"/>
                </a:solidFill>
                <a:uFill>
                  <a:solidFill>
                    <a:srgbClr val="FFFFFF"/>
                  </a:solidFill>
                </a:uFill>
                <a:latin typeface="Arial" panose="020B0604020202020204" pitchFamily="34" charset="0"/>
                <a:cs typeface="Arial" panose="020B0604020202020204" pitchFamily="34" charset="0"/>
              </a:rPr>
              <a:t> documents in the field !</a:t>
            </a:r>
          </a:p>
          <a:p>
            <a:pPr marL="342900" indent="-342900" algn="just">
              <a:spcBef>
                <a:spcPts val="600"/>
              </a:spcBef>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As the main vehicle the new </a:t>
            </a:r>
            <a:r>
              <a:rPr lang="en-US" sz="2300" dirty="0">
                <a:solidFill>
                  <a:srgbClr val="C00000"/>
                </a:solidFill>
                <a:effectLst/>
                <a:latin typeface="Arial" panose="020B0604020202020204" pitchFamily="34" charset="0"/>
                <a:ea typeface="Times New Roman" panose="02020603050405020304" pitchFamily="18" charset="0"/>
              </a:rPr>
              <a:t>EPM </a:t>
            </a:r>
            <a:r>
              <a:rPr lang="en-US" sz="2300" dirty="0" err="1">
                <a:solidFill>
                  <a:srgbClr val="C00000"/>
                </a:solidFill>
                <a:effectLst/>
                <a:latin typeface="Arial" panose="020B0604020202020204" pitchFamily="34" charset="0"/>
                <a:ea typeface="Times New Roman" panose="02020603050405020304" pitchFamily="18" charset="0"/>
              </a:rPr>
              <a:t>programme</a:t>
            </a:r>
            <a:r>
              <a:rPr lang="en-US" sz="2300" dirty="0">
                <a:solidFill>
                  <a:srgbClr val="C00000"/>
                </a:solidFill>
                <a:effectLst/>
                <a:latin typeface="Arial" panose="020B0604020202020204" pitchFamily="34" charset="0"/>
                <a:ea typeface="Times New Roman" panose="02020603050405020304" pitchFamily="18" charset="0"/>
              </a:rPr>
              <a:t> </a:t>
            </a:r>
            <a:r>
              <a:rPr lang="en-US" sz="2300" dirty="0">
                <a:solidFill>
                  <a:srgbClr val="0070C0"/>
                </a:solidFill>
                <a:effectLst/>
                <a:latin typeface="Arial" panose="020B0604020202020204" pitchFamily="34" charset="0"/>
                <a:ea typeface="Times New Roman" panose="02020603050405020304" pitchFamily="18" charset="0"/>
              </a:rPr>
              <a:t>of research in metrology will now be used here</a:t>
            </a:r>
          </a:p>
          <a:p>
            <a:pPr marL="342900" indent="-342900" algn="just">
              <a:spcBef>
                <a:spcPts val="600"/>
              </a:spcBef>
              <a:buFont typeface="Arial" panose="020B0604020202020204" pitchFamily="34" charset="0"/>
              <a:buChar char="•"/>
            </a:pPr>
            <a:r>
              <a:rPr lang="en-US" sz="2300" dirty="0">
                <a:solidFill>
                  <a:srgbClr val="0070C0"/>
                </a:solidFill>
                <a:latin typeface="Arial" panose="020B0604020202020204" pitchFamily="34" charset="0"/>
                <a:ea typeface="Times New Roman" panose="02020603050405020304" pitchFamily="18" charset="0"/>
              </a:rPr>
              <a:t>A standing thematic element of the calls: </a:t>
            </a:r>
            <a:r>
              <a:rPr lang="en-US" sz="2300" dirty="0">
                <a:solidFill>
                  <a:srgbClr val="00B050"/>
                </a:solidFill>
                <a:latin typeface="Arial" panose="020B0604020202020204" pitchFamily="34" charset="0"/>
                <a:ea typeface="Times New Roman" panose="02020603050405020304" pitchFamily="18" charset="0"/>
              </a:rPr>
              <a:t>DIT - metrological support of digital transformation</a:t>
            </a:r>
            <a:r>
              <a:rPr lang="en-US" sz="2300" dirty="0">
                <a:solidFill>
                  <a:srgbClr val="0070C0"/>
                </a:solidFill>
                <a:latin typeface="Arial" panose="020B0604020202020204" pitchFamily="34" charset="0"/>
                <a:ea typeface="Times New Roman" panose="02020603050405020304" pitchFamily="18" charset="0"/>
              </a:rPr>
              <a:t> (uncertainties of AI, digital twins, sensor networks)</a:t>
            </a:r>
          </a:p>
          <a:p>
            <a:pPr marL="342900" indent="-342900" algn="just">
              <a:spcBef>
                <a:spcPts val="600"/>
              </a:spcBef>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Legal metrology can be involved in the thematic element </a:t>
            </a:r>
            <a:r>
              <a:rPr lang="en-US" sz="2300" dirty="0">
                <a:solidFill>
                  <a:srgbClr val="00B050"/>
                </a:solidFill>
                <a:effectLst/>
                <a:latin typeface="Arial" panose="020B0604020202020204" pitchFamily="34" charset="0"/>
                <a:ea typeface="Times New Roman" panose="02020603050405020304" pitchFamily="18" charset="0"/>
              </a:rPr>
              <a:t>NRM – support for regulation and normalization</a:t>
            </a:r>
            <a:r>
              <a:rPr lang="en-US" sz="2300" dirty="0">
                <a:solidFill>
                  <a:srgbClr val="0070C0"/>
                </a:solidFill>
                <a:effectLst/>
                <a:latin typeface="Arial" panose="020B0604020202020204" pitchFamily="34" charset="0"/>
                <a:ea typeface="Times New Roman" panose="02020603050405020304" pitchFamily="18" charset="0"/>
              </a:rPr>
              <a:t> (since 2023)</a:t>
            </a:r>
          </a:p>
          <a:p>
            <a:pPr marL="342900" indent="-342900" algn="just">
              <a:spcBef>
                <a:spcPts val="600"/>
              </a:spcBef>
              <a:buFont typeface="Arial" panose="020B0604020202020204" pitchFamily="34" charset="0"/>
              <a:buChar char="•"/>
            </a:pPr>
            <a:r>
              <a:rPr lang="en-US" sz="2300" dirty="0">
                <a:solidFill>
                  <a:srgbClr val="0070C0"/>
                </a:solidFill>
                <a:latin typeface="Arial" panose="020B0604020202020204" pitchFamily="34" charset="0"/>
                <a:ea typeface="Times New Roman" panose="02020603050405020304" pitchFamily="18" charset="0"/>
              </a:rPr>
              <a:t>WELMEC is expected to come up with research proposals </a:t>
            </a:r>
            <a:endParaRPr lang="en-US" sz="2300" dirty="0">
              <a:solidFill>
                <a:srgbClr val="0070C0"/>
              </a:solidFill>
              <a:effectLst/>
              <a:latin typeface="Arial" panose="020B0604020202020204" pitchFamily="34" charset="0"/>
              <a:ea typeface="Times New Roman" panose="02020603050405020304" pitchFamily="18" charset="0"/>
            </a:endParaRPr>
          </a:p>
          <a:p>
            <a:pPr algn="just">
              <a:spcBef>
                <a:spcPts val="600"/>
              </a:spcBef>
            </a:pPr>
            <a:endParaRPr lang="en-US" sz="2300" dirty="0">
              <a:solidFill>
                <a:srgbClr val="C00000"/>
              </a:solidFill>
              <a:effectLst/>
              <a:latin typeface="Arial" panose="020B0604020202020204" pitchFamily="34" charset="0"/>
              <a:ea typeface="Times New Roman" panose="02020603050405020304" pitchFamily="18"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17</a:t>
            </a:fld>
            <a:endParaRPr lang="fi-FI"/>
          </a:p>
        </p:txBody>
      </p:sp>
    </p:spTree>
    <p:extLst>
      <p:ext uri="{BB962C8B-B14F-4D97-AF65-F5344CB8AC3E}">
        <p14:creationId xmlns:p14="http://schemas.microsoft.com/office/powerpoint/2010/main" val="290341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73290"/>
            <a:ext cx="10515600" cy="713581"/>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Digital </a:t>
            </a:r>
            <a:r>
              <a:rPr lang="cs-CZ" sz="3600" dirty="0" err="1">
                <a:solidFill>
                  <a:schemeClr val="accent1"/>
                </a:solidFill>
                <a:latin typeface="Arial" panose="020B0604020202020204" pitchFamily="34" charset="0"/>
                <a:cs typeface="Arial" panose="020B0604020202020204" pitchFamily="34" charset="0"/>
              </a:rPr>
              <a:t>transformation</a:t>
            </a:r>
            <a:r>
              <a:rPr lang="cs-CZ" sz="3600" dirty="0">
                <a:solidFill>
                  <a:schemeClr val="accent1"/>
                </a:solidFill>
                <a:latin typeface="Arial" panose="020B0604020202020204" pitchFamily="34" charset="0"/>
                <a:cs typeface="Arial" panose="020B0604020202020204" pitchFamily="34" charset="0"/>
              </a:rPr>
              <a:t> – my </a:t>
            </a:r>
            <a:r>
              <a:rPr lang="cs-CZ" sz="3600" dirty="0" err="1">
                <a:solidFill>
                  <a:schemeClr val="accent1"/>
                </a:solidFill>
                <a:latin typeface="Arial" panose="020B0604020202020204" pitchFamily="34" charset="0"/>
                <a:cs typeface="Arial" panose="020B0604020202020204" pitchFamily="34" charset="0"/>
              </a:rPr>
              <a:t>comments</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530D0436-1362-435D-B254-19BB30D0BB58}"/>
              </a:ext>
            </a:extLst>
          </p:cNvPr>
          <p:cNvSpPr/>
          <p:nvPr/>
        </p:nvSpPr>
        <p:spPr>
          <a:xfrm>
            <a:off x="951289" y="1414432"/>
            <a:ext cx="9712891" cy="5124480"/>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Various aspects of </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digital transformation </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applicable to legal metrology (metrological cloud, predictive maintenance etc.) are discussed</a:t>
            </a:r>
          </a:p>
          <a:p>
            <a:pPr marL="342900" indent="-342900">
              <a:spcBef>
                <a:spcPts val="600"/>
              </a:spcBef>
              <a:buFont typeface="Arial" panose="020B0604020202020204" pitchFamily="34" charset="0"/>
              <a:buChar char="•"/>
            </a:pPr>
            <a:r>
              <a:rPr lang="en-US" sz="2400" dirty="0">
                <a:solidFill>
                  <a:schemeClr val="accent1"/>
                </a:solidFill>
                <a:latin typeface="Arial" panose="020B0604020202020204" pitchFamily="34" charset="0"/>
                <a:ea typeface="Calibri" panose="020F0502020204030204" pitchFamily="34" charset="0"/>
                <a:cs typeface="Arial" panose="020B0604020202020204" pitchFamily="34" charset="0"/>
              </a:rPr>
              <a:t>Like with other buzzwords, one has to look into the substance of the matter with an independent, free mind – a </a:t>
            </a:r>
            <a:r>
              <a:rPr lang="en-US" sz="2400" dirty="0" err="1">
                <a:solidFill>
                  <a:schemeClr val="accent1"/>
                </a:solidFill>
                <a:latin typeface="Arial" panose="020B0604020202020204" pitchFamily="34" charset="0"/>
                <a:ea typeface="Calibri" panose="020F0502020204030204" pitchFamily="34" charset="0"/>
                <a:cs typeface="Arial" panose="020B0604020202020204" pitchFamily="34" charset="0"/>
              </a:rPr>
              <a:t>devils´s</a:t>
            </a:r>
            <a:r>
              <a:rPr lang="en-US" sz="2400" dirty="0">
                <a:solidFill>
                  <a:schemeClr val="accent1"/>
                </a:solidFill>
                <a:latin typeface="Arial" panose="020B0604020202020204" pitchFamily="34" charset="0"/>
                <a:ea typeface="Calibri" panose="020F0502020204030204" pitchFamily="34" charset="0"/>
                <a:cs typeface="Arial" panose="020B0604020202020204" pitchFamily="34" charset="0"/>
              </a:rPr>
              <a:t> advocate is missing</a:t>
            </a:r>
          </a:p>
          <a:p>
            <a:pPr marL="342900" indent="-342900">
              <a:spcBef>
                <a:spcPts val="600"/>
              </a:spcBef>
              <a:buFont typeface="Arial" panose="020B0604020202020204" pitchFamily="34" charset="0"/>
              <a:buChar char="•"/>
            </a:pPr>
            <a:r>
              <a:rPr lang="en-US" sz="2400">
                <a:solidFill>
                  <a:schemeClr val="accent1"/>
                </a:solidFill>
                <a:effectLst/>
                <a:latin typeface="Arial" panose="020B0604020202020204" pitchFamily="34" charset="0"/>
                <a:ea typeface="Calibri" panose="020F0502020204030204" pitchFamily="34" charset="0"/>
                <a:cs typeface="Arial" panose="020B0604020202020204" pitchFamily="34" charset="0"/>
              </a:rPr>
              <a:t>The core metrology business, metrological traceability, is based on physical phenomena and devices which are essentially analog – any digitalization hysteria can only harm it</a:t>
            </a:r>
          </a:p>
          <a:p>
            <a:pPr marL="342900" indent="-342900">
              <a:spcBef>
                <a:spcPts val="600"/>
              </a:spcBef>
              <a:buFont typeface="Arial" panose="020B0604020202020204" pitchFamily="34" charset="0"/>
              <a:buChar char="•"/>
            </a:pPr>
            <a:r>
              <a:rPr lang="en-US" sz="2400" dirty="0">
                <a:solidFill>
                  <a:srgbClr val="00B050"/>
                </a:solidFill>
                <a:effectLst/>
                <a:latin typeface="Arial" panose="020B0604020202020204" pitchFamily="34" charset="0"/>
                <a:ea typeface="Calibri" panose="020F0502020204030204" pitchFamily="34" charset="0"/>
                <a:cs typeface="Arial" panose="020B0604020202020204" pitchFamily="34" charset="0"/>
              </a:rPr>
              <a:t>Remote verification</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SW can be validated remotely (with additional costs) but it cannot replace an establishment of full metrological traceability (by using a standard </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on site </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to check the A/D conversion) </a:t>
            </a:r>
          </a:p>
        </p:txBody>
      </p:sp>
      <p:sp>
        <p:nvSpPr>
          <p:cNvPr id="6" name="Zástupný symbol pro číslo snímku 5">
            <a:extLst>
              <a:ext uri="{FF2B5EF4-FFF2-40B4-BE49-F238E27FC236}">
                <a16:creationId xmlns:a16="http://schemas.microsoft.com/office/drawing/2014/main" id="{38D14A48-5778-4A58-8171-CA2012D404F8}"/>
              </a:ext>
            </a:extLst>
          </p:cNvPr>
          <p:cNvSpPr>
            <a:spLocks noGrp="1"/>
          </p:cNvSpPr>
          <p:nvPr>
            <p:ph type="sldNum" sz="quarter" idx="12"/>
          </p:nvPr>
        </p:nvSpPr>
        <p:spPr/>
        <p:txBody>
          <a:bodyPr/>
          <a:lstStyle/>
          <a:p>
            <a:fld id="{756D3488-E609-4267-A653-A4734D91FAC7}" type="slidenum">
              <a:rPr lang="fi-FI" smtClean="0"/>
              <a:t>18</a:t>
            </a:fld>
            <a:endParaRPr lang="fi-FI"/>
          </a:p>
        </p:txBody>
      </p:sp>
    </p:spTree>
    <p:extLst>
      <p:ext uri="{BB962C8B-B14F-4D97-AF65-F5344CB8AC3E}">
        <p14:creationId xmlns:p14="http://schemas.microsoft.com/office/powerpoint/2010/main" val="2101083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73290"/>
            <a:ext cx="10515600" cy="713581"/>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Digital </a:t>
            </a:r>
            <a:r>
              <a:rPr lang="cs-CZ" sz="3600" dirty="0" err="1">
                <a:solidFill>
                  <a:schemeClr val="accent1"/>
                </a:solidFill>
                <a:latin typeface="Arial" panose="020B0604020202020204" pitchFamily="34" charset="0"/>
                <a:cs typeface="Arial" panose="020B0604020202020204" pitchFamily="34" charset="0"/>
              </a:rPr>
              <a:t>transformation</a:t>
            </a:r>
            <a:r>
              <a:rPr lang="cs-CZ" sz="3600" dirty="0">
                <a:solidFill>
                  <a:schemeClr val="accent1"/>
                </a:solidFill>
                <a:latin typeface="Arial" panose="020B0604020202020204" pitchFamily="34" charset="0"/>
                <a:cs typeface="Arial" panose="020B0604020202020204" pitchFamily="34" charset="0"/>
              </a:rPr>
              <a:t> – my </a:t>
            </a:r>
            <a:r>
              <a:rPr lang="cs-CZ" sz="3600" dirty="0" err="1">
                <a:solidFill>
                  <a:schemeClr val="accent1"/>
                </a:solidFill>
                <a:latin typeface="Arial" panose="020B0604020202020204" pitchFamily="34" charset="0"/>
                <a:cs typeface="Arial" panose="020B0604020202020204" pitchFamily="34" charset="0"/>
              </a:rPr>
              <a:t>comments</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530D0436-1362-435D-B254-19BB30D0BB58}"/>
              </a:ext>
            </a:extLst>
          </p:cNvPr>
          <p:cNvSpPr/>
          <p:nvPr/>
        </p:nvSpPr>
        <p:spPr>
          <a:xfrm>
            <a:off x="951289" y="1414432"/>
            <a:ext cx="9712891" cy="3123932"/>
          </a:xfrm>
          <a:prstGeom prst="rect">
            <a:avLst/>
          </a:prstGeom>
        </p:spPr>
        <p:txBody>
          <a:bodyPr wrap="square">
            <a:spAutoFit/>
          </a:bodyPr>
          <a:lstStyle/>
          <a:p>
            <a:pPr marL="342900" indent="-342900">
              <a:spcBef>
                <a:spcPts val="600"/>
              </a:spcBef>
              <a:buFont typeface="Arial" panose="020B0604020202020204" pitchFamily="34" charset="0"/>
              <a:buChar char="•"/>
            </a:pPr>
            <a:r>
              <a:rPr lang="en-US" sz="2400" dirty="0">
                <a:solidFill>
                  <a:srgbClr val="00B050"/>
                </a:solidFill>
                <a:effectLst/>
                <a:latin typeface="Arial" panose="020B0604020202020204" pitchFamily="34" charset="0"/>
                <a:ea typeface="Calibri" panose="020F0502020204030204" pitchFamily="34" charset="0"/>
                <a:cs typeface="Arial" panose="020B0604020202020204" pitchFamily="34" charset="0"/>
              </a:rPr>
              <a:t>Conveying the measured data to consumers</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it is rather a shame that until now </a:t>
            </a:r>
            <a:r>
              <a:rPr lang="en-US" sz="2400" dirty="0">
                <a:solidFill>
                  <a:srgbClr val="C00000"/>
                </a:solidFill>
                <a:effectLst/>
                <a:latin typeface="Arial" panose="020B0604020202020204" pitchFamily="34" charset="0"/>
                <a:ea typeface="Calibri" panose="020F0502020204030204" pitchFamily="34" charset="0"/>
                <a:cs typeface="Arial" panose="020B0604020202020204" pitchFamily="34" charset="0"/>
              </a:rPr>
              <a:t>no agreed and legal way how to transfer them directly to electronic devices like mobiles, tablets and NBs is available</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(as an option to a display required by the EU directives) </a:t>
            </a:r>
          </a:p>
          <a:p>
            <a:pPr marL="342900" indent="-342900">
              <a:spcBef>
                <a:spcPts val="600"/>
              </a:spcBef>
              <a:buFont typeface="Arial" panose="020B0604020202020204" pitchFamily="34" charset="0"/>
              <a:buChar char="•"/>
            </a:pPr>
            <a:r>
              <a:rPr lang="en-US" sz="2400" dirty="0">
                <a:solidFill>
                  <a:srgbClr val="00B050"/>
                </a:solidFill>
                <a:effectLst/>
                <a:latin typeface="Arial" panose="020B0604020202020204" pitchFamily="34" charset="0"/>
                <a:ea typeface="Calibri" panose="020F0502020204030204" pitchFamily="34" charset="0"/>
                <a:cs typeface="Arial" panose="020B0604020202020204" pitchFamily="34" charset="0"/>
              </a:rPr>
              <a:t>Machine readable conformity assessment certificates</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the most important </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for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the</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customers</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here</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i.e</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the</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manufacturers</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is the decision itself which is straightforward</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for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them</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currently I cannot see any benefits </a:t>
            </a:r>
            <a:r>
              <a:rPr lang="cs-CZ"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out of </a:t>
            </a:r>
            <a:r>
              <a:rPr lang="cs-CZ" sz="2400" dirty="0" err="1">
                <a:solidFill>
                  <a:schemeClr val="accent1"/>
                </a:solidFill>
                <a:effectLst/>
                <a:latin typeface="Arial" panose="020B0604020202020204" pitchFamily="34" charset="0"/>
                <a:ea typeface="Calibri" panose="020F0502020204030204" pitchFamily="34" charset="0"/>
                <a:cs typeface="Arial" panose="020B0604020202020204" pitchFamily="34" charset="0"/>
              </a:rPr>
              <a:t>that</a:t>
            </a:r>
            <a:r>
              <a:rPr lang="en-US" sz="24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6" name="Zástupný symbol pro číslo snímku 5">
            <a:extLst>
              <a:ext uri="{FF2B5EF4-FFF2-40B4-BE49-F238E27FC236}">
                <a16:creationId xmlns:a16="http://schemas.microsoft.com/office/drawing/2014/main" id="{38D14A48-5778-4A58-8171-CA2012D404F8}"/>
              </a:ext>
            </a:extLst>
          </p:cNvPr>
          <p:cNvSpPr>
            <a:spLocks noGrp="1"/>
          </p:cNvSpPr>
          <p:nvPr>
            <p:ph type="sldNum" sz="quarter" idx="12"/>
          </p:nvPr>
        </p:nvSpPr>
        <p:spPr/>
        <p:txBody>
          <a:bodyPr/>
          <a:lstStyle/>
          <a:p>
            <a:fld id="{756D3488-E609-4267-A653-A4734D91FAC7}" type="slidenum">
              <a:rPr lang="fi-FI" smtClean="0"/>
              <a:t>19</a:t>
            </a:fld>
            <a:endParaRPr lang="fi-FI"/>
          </a:p>
        </p:txBody>
      </p:sp>
    </p:spTree>
    <p:extLst>
      <p:ext uri="{BB962C8B-B14F-4D97-AF65-F5344CB8AC3E}">
        <p14:creationId xmlns:p14="http://schemas.microsoft.com/office/powerpoint/2010/main" val="174400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752679" y="463009"/>
            <a:ext cx="10055942" cy="599088"/>
          </a:xfrm>
        </p:spPr>
        <p:txBody>
          <a:bodyPr>
            <a:normAutofit/>
          </a:bodyPr>
          <a:lstStyle/>
          <a:p>
            <a:pPr algn="ctr"/>
            <a:r>
              <a:rPr lang="cs-CZ" sz="3200" dirty="0" err="1">
                <a:solidFill>
                  <a:schemeClr val="accent1"/>
                </a:solidFill>
                <a:latin typeface="Arial" panose="020B0604020202020204" pitchFamily="34" charset="0"/>
                <a:cs typeface="Arial" panose="020B0604020202020204" pitchFamily="34" charset="0"/>
              </a:rPr>
              <a:t>War</a:t>
            </a:r>
            <a:r>
              <a:rPr lang="cs-CZ" sz="3200" dirty="0">
                <a:solidFill>
                  <a:schemeClr val="accent1"/>
                </a:solidFill>
                <a:latin typeface="Arial" panose="020B0604020202020204" pitchFamily="34" charset="0"/>
                <a:cs typeface="Arial" panose="020B0604020202020204" pitchFamily="34" charset="0"/>
              </a:rPr>
              <a:t> in </a:t>
            </a:r>
            <a:r>
              <a:rPr lang="cs-CZ" sz="3200" dirty="0" err="1">
                <a:solidFill>
                  <a:schemeClr val="accent1"/>
                </a:solidFill>
                <a:latin typeface="Arial" panose="020B0604020202020204" pitchFamily="34" charset="0"/>
                <a:cs typeface="Arial" panose="020B0604020202020204" pitchFamily="34" charset="0"/>
              </a:rPr>
              <a:t>Ukraine</a:t>
            </a:r>
            <a:r>
              <a:rPr lang="fi-FI" sz="3200" dirty="0">
                <a:solidFill>
                  <a:schemeClr val="accent1"/>
                </a:solidFill>
                <a:latin typeface="Arial" panose="020B0604020202020204" pitchFamily="34" charset="0"/>
                <a:cs typeface="Arial" panose="020B0604020202020204" pitchFamily="34" charset="0"/>
              </a:rPr>
              <a:t>   </a:t>
            </a: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6" name="Suorakulmio 5">
            <a:extLst>
              <a:ext uri="{FF2B5EF4-FFF2-40B4-BE49-F238E27FC236}">
                <a16:creationId xmlns:a16="http://schemas.microsoft.com/office/drawing/2014/main" id="{21815245-5AE6-4942-AA97-2D07E135EDF9}"/>
              </a:ext>
            </a:extLst>
          </p:cNvPr>
          <p:cNvSpPr/>
          <p:nvPr/>
        </p:nvSpPr>
        <p:spPr>
          <a:xfrm>
            <a:off x="752679" y="1239734"/>
            <a:ext cx="9805481" cy="5155257"/>
          </a:xfrm>
          <a:prstGeom prst="rect">
            <a:avLst/>
          </a:prstGeom>
        </p:spPr>
        <p:txBody>
          <a:bodyPr wrap="square" anchor="b">
            <a:spAutoFit/>
          </a:bodyPr>
          <a:lstStyle/>
          <a:p>
            <a:pPr marL="342900" indent="-342900">
              <a:spcBef>
                <a:spcPts val="1200"/>
              </a:spcBef>
              <a:buClr>
                <a:srgbClr val="727CA3"/>
              </a:buClr>
              <a:buSzPct val="76000"/>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Russian Federation with </a:t>
            </a:r>
            <a:r>
              <a:rPr lang="cs-CZ" sz="2300" dirty="0" err="1">
                <a:solidFill>
                  <a:srgbClr val="0070C0"/>
                </a:solidFill>
                <a:effectLst/>
                <a:latin typeface="Arial" panose="020B0604020202020204" pitchFamily="34" charset="0"/>
                <a:ea typeface="Times New Roman" panose="02020603050405020304" pitchFamily="18" charset="0"/>
              </a:rPr>
              <a:t>some</a:t>
            </a:r>
            <a:r>
              <a:rPr lang="cs-CZ" sz="2300" dirty="0">
                <a:solidFill>
                  <a:srgbClr val="0070C0"/>
                </a:solidFill>
                <a:effectLst/>
                <a:latin typeface="Arial" panose="020B0604020202020204" pitchFamily="34" charset="0"/>
                <a:ea typeface="Times New Roman" panose="02020603050405020304" pitchFamily="18" charset="0"/>
              </a:rPr>
              <a:t> </a:t>
            </a:r>
            <a:r>
              <a:rPr lang="en-US" sz="2300" dirty="0">
                <a:solidFill>
                  <a:srgbClr val="0070C0"/>
                </a:solidFill>
                <a:effectLst/>
                <a:latin typeface="Arial" panose="020B0604020202020204" pitchFamily="34" charset="0"/>
                <a:ea typeface="Times New Roman" panose="02020603050405020304" pitchFamily="18" charset="0"/>
              </a:rPr>
              <a:t>assistance from Belarus attacked Ukraine </a:t>
            </a:r>
            <a:r>
              <a:rPr lang="cs-CZ" sz="2300" dirty="0">
                <a:solidFill>
                  <a:srgbClr val="0070C0"/>
                </a:solidFill>
                <a:effectLst/>
                <a:latin typeface="Arial" panose="020B0604020202020204" pitchFamily="34" charset="0"/>
                <a:ea typeface="Times New Roman" panose="02020603050405020304" pitchFamily="18" charset="0"/>
              </a:rPr>
              <a:t>in </a:t>
            </a:r>
            <a:r>
              <a:rPr lang="cs-CZ" sz="2300" dirty="0" err="1">
                <a:solidFill>
                  <a:srgbClr val="0070C0"/>
                </a:solidFill>
                <a:effectLst/>
                <a:latin typeface="Arial" panose="020B0604020202020204" pitchFamily="34" charset="0"/>
                <a:ea typeface="Times New Roman" panose="02020603050405020304" pitchFamily="18" charset="0"/>
              </a:rPr>
              <a:t>February</a:t>
            </a:r>
            <a:r>
              <a:rPr lang="cs-CZ" sz="2300" dirty="0">
                <a:solidFill>
                  <a:srgbClr val="0070C0"/>
                </a:solidFill>
                <a:effectLst/>
                <a:latin typeface="Arial" panose="020B0604020202020204" pitchFamily="34" charset="0"/>
                <a:ea typeface="Times New Roman" panose="02020603050405020304" pitchFamily="18" charset="0"/>
              </a:rPr>
              <a:t> 2022 </a:t>
            </a:r>
            <a:r>
              <a:rPr lang="en-US" sz="2300" dirty="0">
                <a:solidFill>
                  <a:srgbClr val="0070C0"/>
                </a:solidFill>
                <a:effectLst/>
                <a:latin typeface="Arial" panose="020B0604020202020204" pitchFamily="34" charset="0"/>
                <a:ea typeface="Times New Roman" panose="02020603050405020304" pitchFamily="18" charset="0"/>
              </a:rPr>
              <a:t>and a number of atrocities have been committed by the attackers</a:t>
            </a:r>
          </a:p>
          <a:p>
            <a:pPr marL="342900" indent="-342900">
              <a:spcBef>
                <a:spcPts val="1200"/>
              </a:spcBef>
              <a:buClr>
                <a:srgbClr val="727CA3"/>
              </a:buClr>
              <a:buSzPct val="76000"/>
              <a:buFont typeface="Arial" panose="020B0604020202020204" pitchFamily="34" charset="0"/>
              <a:buChar char="•"/>
            </a:pPr>
            <a:r>
              <a:rPr lang="en-US" sz="2300" dirty="0">
                <a:solidFill>
                  <a:srgbClr val="0070C0"/>
                </a:solidFill>
                <a:effectLst/>
                <a:latin typeface="Arial" panose="020B0604020202020204" pitchFamily="34" charset="0"/>
                <a:ea typeface="Times New Roman" panose="02020603050405020304" pitchFamily="18" charset="0"/>
              </a:rPr>
              <a:t>WELMEC has not had many contacts with the metrological bodies of those 2 countries – nevertheless, we consider</a:t>
            </a:r>
            <a:r>
              <a:rPr lang="cs-CZ" sz="2300" dirty="0" err="1">
                <a:solidFill>
                  <a:srgbClr val="0070C0"/>
                </a:solidFill>
                <a:effectLst/>
                <a:latin typeface="Arial" panose="020B0604020202020204" pitchFamily="34" charset="0"/>
                <a:ea typeface="Times New Roman" panose="02020603050405020304" pitchFamily="18" charset="0"/>
              </a:rPr>
              <a:t>ed</a:t>
            </a:r>
            <a:r>
              <a:rPr lang="en-US" sz="2300" dirty="0">
                <a:solidFill>
                  <a:srgbClr val="0070C0"/>
                </a:solidFill>
                <a:effectLst/>
                <a:latin typeface="Arial" panose="020B0604020202020204" pitchFamily="34" charset="0"/>
                <a:ea typeface="Times New Roman" panose="02020603050405020304" pitchFamily="18" charset="0"/>
              </a:rPr>
              <a:t> it important to take a stand here and to suspend or break any cooperation with metrological authorities and bodies of the Russian Federation and Belarus</a:t>
            </a:r>
          </a:p>
          <a:p>
            <a:pPr algn="just">
              <a:spcBef>
                <a:spcPts val="1200"/>
              </a:spcBef>
            </a:pPr>
            <a:r>
              <a:rPr lang="cs-CZ" sz="2300" i="1" u="sng"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Corresponding</a:t>
            </a:r>
            <a:r>
              <a:rPr lang="cs-CZ" sz="2300" i="1" u="sng"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r</a:t>
            </a:r>
            <a:r>
              <a:rPr lang="en-GB" sz="2300" i="1" u="sng"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esolution</a:t>
            </a:r>
            <a:r>
              <a:rPr lang="cs-CZ" sz="2300" i="1" u="sng"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2300" i="1" u="sng"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of</a:t>
            </a:r>
            <a:r>
              <a:rPr lang="cs-CZ" sz="2300" i="1" u="sng"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a:t>
            </a:r>
            <a:r>
              <a:rPr lang="cs-CZ" sz="2300" i="1" u="sng" dirty="0" err="1">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the</a:t>
            </a:r>
            <a:r>
              <a:rPr lang="cs-CZ" sz="2300" i="1" u="sng"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 3rd Committee meeting (May 2022)</a:t>
            </a:r>
            <a:r>
              <a:rPr lang="en-GB" sz="2300" i="1" u="sng"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cs-CZ" sz="2300"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1200"/>
              </a:spcBef>
            </a:pPr>
            <a:r>
              <a:rPr lang="en-GB" sz="2300" i="1" dirty="0">
                <a:solidFill>
                  <a:srgbClr val="0070C0"/>
                </a:solidFill>
                <a:effectLst/>
                <a:latin typeface="Arial" panose="020B0604020202020204" pitchFamily="34" charset="0"/>
                <a:ea typeface="Times New Roman" panose="02020603050405020304" pitchFamily="18" charset="0"/>
              </a:rPr>
              <a:t>In response to the unprovoked aggression of the Russian Federation and Belarus against Ukraine, WELMEC Committee condemns any violence caused by this aggression and with an immediate effect suspends any cooperation with metrological authorities and bodies of the Russian Federation and Belarus.</a:t>
            </a:r>
            <a:endParaRPr lang="cs-CZ" sz="2300" i="1" dirty="0">
              <a:solidFill>
                <a:srgbClr val="0070C0"/>
              </a:solidFill>
              <a:effectLst/>
              <a:latin typeface="Arial" panose="020B0604020202020204" pitchFamily="34" charset="0"/>
              <a:ea typeface="Times New Roman" panose="02020603050405020304" pitchFamily="18" charset="0"/>
            </a:endParaRPr>
          </a:p>
        </p:txBody>
      </p:sp>
      <p:sp>
        <p:nvSpPr>
          <p:cNvPr id="7" name="Zástupný symbol pro číslo snímku 6">
            <a:extLst>
              <a:ext uri="{FF2B5EF4-FFF2-40B4-BE49-F238E27FC236}">
                <a16:creationId xmlns:a16="http://schemas.microsoft.com/office/drawing/2014/main" id="{FC8D0F44-E05B-4219-A5F4-4C4A50203DA6}"/>
              </a:ext>
            </a:extLst>
          </p:cNvPr>
          <p:cNvSpPr>
            <a:spLocks noGrp="1"/>
          </p:cNvSpPr>
          <p:nvPr>
            <p:ph type="sldNum" sz="quarter" idx="12"/>
          </p:nvPr>
        </p:nvSpPr>
        <p:spPr/>
        <p:txBody>
          <a:bodyPr/>
          <a:lstStyle/>
          <a:p>
            <a:fld id="{756D3488-E609-4267-A653-A4734D91FAC7}" type="slidenum">
              <a:rPr lang="fi-FI" smtClean="0"/>
              <a:t>2</a:t>
            </a:fld>
            <a:endParaRPr lang="fi-FI"/>
          </a:p>
        </p:txBody>
      </p:sp>
    </p:spTree>
    <p:extLst>
      <p:ext uri="{BB962C8B-B14F-4D97-AF65-F5344CB8AC3E}">
        <p14:creationId xmlns:p14="http://schemas.microsoft.com/office/powerpoint/2010/main" val="250851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773290"/>
            <a:ext cx="10515600" cy="713581"/>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Smart </a:t>
            </a:r>
            <a:r>
              <a:rPr lang="cs-CZ" sz="3600" dirty="0" err="1">
                <a:solidFill>
                  <a:schemeClr val="accent1"/>
                </a:solidFill>
                <a:latin typeface="Arial" panose="020B0604020202020204" pitchFamily="34" charset="0"/>
                <a:cs typeface="Arial" panose="020B0604020202020204" pitchFamily="34" charset="0"/>
              </a:rPr>
              <a:t>meters</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530D0436-1362-435D-B254-19BB30D0BB58}"/>
              </a:ext>
            </a:extLst>
          </p:cNvPr>
          <p:cNvSpPr/>
          <p:nvPr/>
        </p:nvSpPr>
        <p:spPr>
          <a:xfrm>
            <a:off x="961338" y="1567120"/>
            <a:ext cx="9712891" cy="4755148"/>
          </a:xfrm>
          <a:prstGeom prst="rect">
            <a:avLst/>
          </a:prstGeom>
        </p:spPr>
        <p:txBody>
          <a:bodyPr wrap="square">
            <a:spAutoFit/>
          </a:bodyPr>
          <a:lstStyle/>
          <a:p>
            <a:pPr marL="457200" lvl="0" indent="-457200" algn="just">
              <a:spcBef>
                <a:spcPts val="600"/>
              </a:spcBef>
              <a:spcAft>
                <a:spcPts val="0"/>
              </a:spcAft>
              <a:buFont typeface="Arial" panose="020B0604020202020204" pitchFamily="34" charset="0"/>
              <a:buChar char="•"/>
              <a:tabLst>
                <a:tab pos="457200" algn="l"/>
              </a:tabLst>
            </a:pPr>
            <a:r>
              <a:rPr lang="en-U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There is no unified approach in Europe - Member States (MS) had to develop after 2012 a Cost-Benefit Analysis (CBA), in case of a positive one to start immediately with intensive roll-out of SMs (80% by 2020), the case of the UK, Sweden, Finland (after 10 years 10% consumers uses dynamic contracts) </a:t>
            </a:r>
          </a:p>
          <a:p>
            <a:pPr marL="457200" lvl="0" indent="-457200" algn="just">
              <a:spcBef>
                <a:spcPts val="600"/>
              </a:spcBef>
              <a:spcAft>
                <a:spcPts val="0"/>
              </a:spcAft>
              <a:buFont typeface="Arial" panose="020B0604020202020204" pitchFamily="34" charset="0"/>
              <a:buChar char="•"/>
              <a:tabLst>
                <a:tab pos="457200" algn="l"/>
              </a:tabLst>
            </a:pPr>
            <a:r>
              <a:rPr lang="en-US"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MS with a negative CBA (Czech Rep.  Belgium, Germany) have been progressing slowly, now rolling out smart meters for customers with double tariffs and a consumption over 6 MWh/year</a:t>
            </a:r>
          </a:p>
          <a:p>
            <a:pPr marL="457200" lvl="0" indent="-457200" algn="just">
              <a:spcBef>
                <a:spcPts val="600"/>
              </a:spcBef>
              <a:spcAft>
                <a:spcPts val="0"/>
              </a:spcAft>
              <a:buFont typeface="Arial" panose="020B0604020202020204" pitchFamily="34" charset="0"/>
              <a:buChar char="•"/>
              <a:tabLst>
                <a:tab pos="457200" algn="l"/>
              </a:tabLst>
            </a:pP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there is a resist</a:t>
            </a:r>
            <a:r>
              <a:rPr lang="cs-CZ"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a</a:t>
            </a:r>
            <a:r>
              <a:rPr lang="en-US" sz="2400" dirty="0" err="1">
                <a:solidFill>
                  <a:srgbClr val="0070C0"/>
                </a:solidFill>
                <a:latin typeface="Arial" panose="020B0604020202020204" pitchFamily="34" charset="0"/>
                <a:ea typeface="Times New Roman" panose="02020603050405020304" pitchFamily="18" charset="0"/>
                <a:cs typeface="Arial" panose="020B0604020202020204" pitchFamily="34" charset="0"/>
              </a:rPr>
              <a:t>nce</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to mandatory installations (Germany)</a:t>
            </a:r>
          </a:p>
          <a:p>
            <a:pPr marL="457200" lvl="0" indent="-457200" algn="just">
              <a:spcBef>
                <a:spcPts val="600"/>
              </a:spcBef>
              <a:spcAft>
                <a:spcPts val="0"/>
              </a:spcAft>
              <a:buFont typeface="Arial" panose="020B0604020202020204" pitchFamily="34" charset="0"/>
              <a:buChar char="•"/>
              <a:tabLst>
                <a:tab pos="457200" algn="l"/>
              </a:tabLst>
            </a:pP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The regulation, the Electricity Directive, requires a</a:t>
            </a:r>
            <a:r>
              <a:rPr lang="cs-CZ"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 direct </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electronic transfer of measured data to customers which is in </a:t>
            </a:r>
            <a:r>
              <a:rPr lang="cs-CZ" sz="2400">
                <a:solidFill>
                  <a:srgbClr val="0070C0"/>
                </a:solidFill>
                <a:latin typeface="Arial" panose="020B0604020202020204" pitchFamily="34" charset="0"/>
                <a:ea typeface="Times New Roman" panose="02020603050405020304" pitchFamily="18" charset="0"/>
                <a:cs typeface="Arial" panose="020B0604020202020204" pitchFamily="34" charset="0"/>
              </a:rPr>
              <a:t>conflict </a:t>
            </a:r>
            <a:r>
              <a:rPr lang="en-US" sz="2400" dirty="0">
                <a:solidFill>
                  <a:srgbClr val="0070C0"/>
                </a:solidFill>
                <a:latin typeface="Arial" panose="020B0604020202020204" pitchFamily="34" charset="0"/>
                <a:ea typeface="Times New Roman" panose="02020603050405020304" pitchFamily="18" charset="0"/>
                <a:cs typeface="Arial" panose="020B0604020202020204" pitchFamily="34" charset="0"/>
              </a:rPr>
              <a:t>with the MID</a:t>
            </a:r>
            <a:endParaRPr lang="cs-CZ" sz="24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Zástupný symbol pro číslo snímku 5">
            <a:extLst>
              <a:ext uri="{FF2B5EF4-FFF2-40B4-BE49-F238E27FC236}">
                <a16:creationId xmlns:a16="http://schemas.microsoft.com/office/drawing/2014/main" id="{38D14A48-5778-4A58-8171-CA2012D404F8}"/>
              </a:ext>
            </a:extLst>
          </p:cNvPr>
          <p:cNvSpPr>
            <a:spLocks noGrp="1"/>
          </p:cNvSpPr>
          <p:nvPr>
            <p:ph type="sldNum" sz="quarter" idx="12"/>
          </p:nvPr>
        </p:nvSpPr>
        <p:spPr/>
        <p:txBody>
          <a:bodyPr/>
          <a:lstStyle/>
          <a:p>
            <a:fld id="{756D3488-E609-4267-A653-A4734D91FAC7}" type="slidenum">
              <a:rPr lang="fi-FI" smtClean="0"/>
              <a:t>20</a:t>
            </a:fld>
            <a:endParaRPr lang="fi-FI"/>
          </a:p>
        </p:txBody>
      </p:sp>
    </p:spTree>
    <p:extLst>
      <p:ext uri="{BB962C8B-B14F-4D97-AF65-F5344CB8AC3E}">
        <p14:creationId xmlns:p14="http://schemas.microsoft.com/office/powerpoint/2010/main" val="1516448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499422"/>
            <a:ext cx="10515600" cy="964310"/>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Technical </a:t>
            </a:r>
            <a:r>
              <a:rPr lang="cs-CZ" sz="3600" dirty="0" err="1">
                <a:solidFill>
                  <a:schemeClr val="accent1"/>
                </a:solidFill>
                <a:latin typeface="Arial" panose="020B0604020202020204" pitchFamily="34" charset="0"/>
                <a:cs typeface="Arial" panose="020B0604020202020204" pitchFamily="34" charset="0"/>
              </a:rPr>
              <a:t>work</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973576" y="1568584"/>
            <a:ext cx="10244847" cy="4862870"/>
          </a:xfrm>
          <a:prstGeom prst="rect">
            <a:avLst/>
          </a:prstGeom>
        </p:spPr>
        <p:txBody>
          <a:bodyPr wrap="square">
            <a:spAutoFit/>
          </a:bodyPr>
          <a:lstStyle/>
          <a:p>
            <a:pPr marL="342900" indent="-342900">
              <a:spcBef>
                <a:spcPts val="1200"/>
              </a:spcBef>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renowned magazine </a:t>
            </a:r>
            <a:r>
              <a:rPr lang="en-US" sz="2800" dirty="0">
                <a:solidFill>
                  <a:srgbClr val="C00000"/>
                </a:solidFill>
                <a:latin typeface="Arial" panose="020B0604020202020204" pitchFamily="34" charset="0"/>
                <a:cs typeface="Arial" panose="020B0604020202020204" pitchFamily="34" charset="0"/>
              </a:rPr>
              <a:t>Nature Physics</a:t>
            </a:r>
            <a:r>
              <a:rPr lang="en-US" sz="2800" dirty="0">
                <a:solidFill>
                  <a:schemeClr val="accent1"/>
                </a:solidFill>
                <a:latin typeface="Arial" panose="020B0604020202020204" pitchFamily="34" charset="0"/>
                <a:cs typeface="Arial" panose="020B0604020202020204" pitchFamily="34" charset="0"/>
              </a:rPr>
              <a:t> approached WELMEC to prepare  an article </a:t>
            </a:r>
            <a:r>
              <a:rPr lang="cs-CZ" sz="2800" dirty="0">
                <a:solidFill>
                  <a:schemeClr val="accent1"/>
                </a:solidFill>
                <a:latin typeface="Arial" panose="020B0604020202020204" pitchFamily="34" charset="0"/>
                <a:cs typeface="Arial" panose="020B0604020202020204" pitchFamily="34" charset="0"/>
              </a:rPr>
              <a:t>on </a:t>
            </a:r>
            <a:r>
              <a:rPr lang="cs-CZ" sz="2800" dirty="0" err="1">
                <a:solidFill>
                  <a:schemeClr val="accent1"/>
                </a:solidFill>
                <a:latin typeface="Arial" panose="020B0604020202020204" pitchFamily="34" charset="0"/>
                <a:cs typeface="Arial" panose="020B0604020202020204" pitchFamily="34" charset="0"/>
              </a:rPr>
              <a:t>legal</a:t>
            </a:r>
            <a:r>
              <a:rPr lang="cs-CZ" sz="2800" dirty="0">
                <a:solidFill>
                  <a:schemeClr val="accent1"/>
                </a:solidFill>
                <a:latin typeface="Arial" panose="020B0604020202020204" pitchFamily="34" charset="0"/>
                <a:cs typeface="Arial" panose="020B0604020202020204" pitchFamily="34" charset="0"/>
              </a:rPr>
              <a:t> metrology </a:t>
            </a:r>
            <a:r>
              <a:rPr lang="en-US" sz="2800" dirty="0">
                <a:solidFill>
                  <a:schemeClr val="accent1"/>
                </a:solidFill>
                <a:latin typeface="Arial" panose="020B0604020202020204" pitchFamily="34" charset="0"/>
                <a:cs typeface="Arial" panose="020B0604020202020204" pitchFamily="34" charset="0"/>
              </a:rPr>
              <a:t>to their special part „</a:t>
            </a:r>
            <a:r>
              <a:rPr lang="en-US" sz="2800" dirty="0">
                <a:solidFill>
                  <a:srgbClr val="00B050"/>
                </a:solidFill>
                <a:latin typeface="Arial" panose="020B0604020202020204" pitchFamily="34" charset="0"/>
                <a:cs typeface="Arial" panose="020B0604020202020204" pitchFamily="34" charset="0"/>
              </a:rPr>
              <a:t>Measure for Measure</a:t>
            </a:r>
            <a:r>
              <a:rPr lang="en-US" sz="2800" dirty="0">
                <a:solidFill>
                  <a:schemeClr val="accent1"/>
                </a:solidFill>
                <a:latin typeface="Arial" panose="020B0604020202020204" pitchFamily="34" charset="0"/>
                <a:cs typeface="Arial" panose="020B0604020202020204" pitchFamily="34" charset="0"/>
              </a:rPr>
              <a:t>“ where lighter and more popular articles are published (more to </a:t>
            </a:r>
            <a:r>
              <a:rPr lang="cs-CZ" sz="2800" dirty="0" err="1">
                <a:solidFill>
                  <a:schemeClr val="accent1"/>
                </a:solidFill>
                <a:latin typeface="Arial" panose="020B0604020202020204" pitchFamily="34" charset="0"/>
                <a:cs typeface="Arial" panose="020B0604020202020204" pitchFamily="34" charset="0"/>
              </a:rPr>
              <a:t>educate</a:t>
            </a:r>
            <a:r>
              <a:rPr lang="cs-CZ" sz="2800" dirty="0">
                <a:solidFill>
                  <a:schemeClr val="accent1"/>
                </a:solidFill>
                <a:latin typeface="Arial" panose="020B0604020202020204" pitchFamily="34" charset="0"/>
                <a:cs typeface="Arial" panose="020B0604020202020204" pitchFamily="34" charset="0"/>
              </a:rPr>
              <a:t> and </a:t>
            </a:r>
            <a:r>
              <a:rPr lang="en-US" sz="2800" dirty="0">
                <a:solidFill>
                  <a:schemeClr val="accent1"/>
                </a:solidFill>
                <a:latin typeface="Arial" panose="020B0604020202020204" pitchFamily="34" charset="0"/>
                <a:cs typeface="Arial" panose="020B0604020202020204" pitchFamily="34" charset="0"/>
              </a:rPr>
              <a:t>amuse, no deep science)</a:t>
            </a:r>
          </a:p>
          <a:p>
            <a:pPr marL="342900" indent="-342900">
              <a:spcBef>
                <a:spcPts val="1200"/>
              </a:spcBef>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Chair with the help of </a:t>
            </a:r>
            <a:r>
              <a:rPr lang="en-US" sz="2800" dirty="0" err="1">
                <a:solidFill>
                  <a:schemeClr val="accent1"/>
                </a:solidFill>
                <a:latin typeface="Arial" panose="020B0604020202020204" pitchFamily="34" charset="0"/>
                <a:cs typeface="Arial" panose="020B0604020202020204" pitchFamily="34" charset="0"/>
              </a:rPr>
              <a:t>ExBo</a:t>
            </a:r>
            <a:r>
              <a:rPr lang="en-US" sz="2800" dirty="0">
                <a:solidFill>
                  <a:schemeClr val="accent1"/>
                </a:solidFill>
                <a:latin typeface="Arial" panose="020B0604020202020204" pitchFamily="34" charset="0"/>
                <a:cs typeface="Arial" panose="020B0604020202020204" pitchFamily="34" charset="0"/>
              </a:rPr>
              <a:t> members developed such an article </a:t>
            </a:r>
          </a:p>
          <a:p>
            <a:pPr marL="342900" indent="-342900">
              <a:spcBef>
                <a:spcPts val="1200"/>
              </a:spcBef>
              <a:buFont typeface="Arial" panose="020B0604020202020204" pitchFamily="34" charset="0"/>
              <a:buChar char="•"/>
            </a:pPr>
            <a:r>
              <a:rPr lang="en-US" sz="2800" dirty="0">
                <a:solidFill>
                  <a:schemeClr val="accent1"/>
                </a:solidFill>
                <a:latin typeface="Arial" panose="020B0604020202020204" pitchFamily="34" charset="0"/>
                <a:cs typeface="Arial" panose="020B0604020202020204" pitchFamily="34" charset="0"/>
              </a:rPr>
              <a:t>in a slightly changed version </a:t>
            </a:r>
            <a:r>
              <a:rPr lang="cs-CZ" sz="2800" dirty="0" err="1">
                <a:solidFill>
                  <a:schemeClr val="accent1"/>
                </a:solidFill>
                <a:latin typeface="Arial" panose="020B0604020202020204" pitchFamily="34" charset="0"/>
                <a:cs typeface="Arial" panose="020B0604020202020204" pitchFamily="34" charset="0"/>
              </a:rPr>
              <a:t>is</a:t>
            </a:r>
            <a:r>
              <a:rPr lang="cs-CZ" sz="2800" dirty="0">
                <a:solidFill>
                  <a:schemeClr val="accent1"/>
                </a:solidFill>
                <a:latin typeface="Arial" panose="020B0604020202020204" pitchFamily="34" charset="0"/>
                <a:cs typeface="Arial" panose="020B0604020202020204" pitchFamily="34" charset="0"/>
              </a:rPr>
              <a:t> </a:t>
            </a:r>
            <a:r>
              <a:rPr lang="en-US" sz="2800" dirty="0">
                <a:solidFill>
                  <a:schemeClr val="accent1"/>
                </a:solidFill>
                <a:latin typeface="Arial" panose="020B0604020202020204" pitchFamily="34" charset="0"/>
                <a:cs typeface="Arial" panose="020B0604020202020204" pitchFamily="34" charset="0"/>
              </a:rPr>
              <a:t>available on our web-site</a:t>
            </a:r>
            <a:endParaRPr lang="cs-CZ" sz="2800" dirty="0">
              <a:solidFill>
                <a:schemeClr val="accent1"/>
              </a:solidFill>
              <a:latin typeface="Arial" panose="020B0604020202020204" pitchFamily="34" charset="0"/>
              <a:cs typeface="Arial" panose="020B0604020202020204" pitchFamily="34" charset="0"/>
            </a:endParaRPr>
          </a:p>
          <a:p>
            <a:pPr marL="342900" indent="-342900">
              <a:spcBef>
                <a:spcPts val="1200"/>
              </a:spcBef>
              <a:buFont typeface="Arial" panose="020B0604020202020204" pitchFamily="34" charset="0"/>
              <a:buChar char="•"/>
            </a:pPr>
            <a:r>
              <a:rPr lang="cs-CZ" sz="2800" dirty="0" err="1">
                <a:solidFill>
                  <a:schemeClr val="accent1"/>
                </a:solidFill>
                <a:latin typeface="Arial" panose="020B0604020202020204" pitchFamily="34" charset="0"/>
                <a:cs typeface="Arial" panose="020B0604020202020204" pitchFamily="34" charset="0"/>
              </a:rPr>
              <a:t>it</a:t>
            </a:r>
            <a:r>
              <a:rPr lang="cs-CZ" sz="2800" dirty="0">
                <a:solidFill>
                  <a:schemeClr val="accent1"/>
                </a:solidFill>
                <a:latin typeface="Arial" panose="020B0604020202020204" pitchFamily="34" charset="0"/>
                <a:cs typeface="Arial" panose="020B0604020202020204" pitchFamily="34" charset="0"/>
              </a:rPr>
              <a:t> has </a:t>
            </a:r>
            <a:r>
              <a:rPr lang="cs-CZ" sz="2800" dirty="0" err="1">
                <a:solidFill>
                  <a:schemeClr val="accent1"/>
                </a:solidFill>
                <a:latin typeface="Arial" panose="020B0604020202020204" pitchFamily="34" charset="0"/>
                <a:cs typeface="Arial" panose="020B0604020202020204" pitchFamily="34" charset="0"/>
              </a:rPr>
              <a:t>been</a:t>
            </a:r>
            <a:r>
              <a:rPr lang="cs-CZ" sz="2800" dirty="0">
                <a:solidFill>
                  <a:schemeClr val="accent1"/>
                </a:solidFill>
                <a:latin typeface="Arial" panose="020B0604020202020204" pitchFamily="34" charset="0"/>
                <a:cs typeface="Arial" panose="020B0604020202020204" pitchFamily="34" charset="0"/>
              </a:rPr>
              <a:t> </a:t>
            </a:r>
            <a:r>
              <a:rPr lang="cs-CZ" sz="2800" dirty="0" err="1">
                <a:solidFill>
                  <a:schemeClr val="accent1"/>
                </a:solidFill>
                <a:latin typeface="Arial" panose="020B0604020202020204" pitchFamily="34" charset="0"/>
                <a:cs typeface="Arial" panose="020B0604020202020204" pitchFamily="34" charset="0"/>
              </a:rPr>
              <a:t>published</a:t>
            </a:r>
            <a:r>
              <a:rPr lang="cs-CZ" sz="2800" dirty="0">
                <a:solidFill>
                  <a:schemeClr val="accent1"/>
                </a:solidFill>
                <a:latin typeface="Arial" panose="020B0604020202020204" pitchFamily="34" charset="0"/>
                <a:cs typeface="Arial" panose="020B0604020202020204" pitchFamily="34" charset="0"/>
              </a:rPr>
              <a:t> by </a:t>
            </a:r>
            <a:r>
              <a:rPr lang="cs-CZ" sz="2800" dirty="0" err="1">
                <a:solidFill>
                  <a:schemeClr val="accent1"/>
                </a:solidFill>
                <a:latin typeface="Arial" panose="020B0604020202020204" pitchFamily="34" charset="0"/>
                <a:cs typeface="Arial" panose="020B0604020202020204" pitchFamily="34" charset="0"/>
              </a:rPr>
              <a:t>Nature</a:t>
            </a:r>
            <a:r>
              <a:rPr lang="cs-CZ" sz="2800" dirty="0">
                <a:solidFill>
                  <a:schemeClr val="accent1"/>
                </a:solidFill>
                <a:latin typeface="Arial" panose="020B0604020202020204" pitchFamily="34" charset="0"/>
                <a:cs typeface="Arial" panose="020B0604020202020204" pitchFamily="34" charset="0"/>
              </a:rPr>
              <a:t> </a:t>
            </a:r>
            <a:r>
              <a:rPr lang="cs-CZ" sz="2800" dirty="0" err="1">
                <a:solidFill>
                  <a:schemeClr val="accent1"/>
                </a:solidFill>
                <a:latin typeface="Arial" panose="020B0604020202020204" pitchFamily="34" charset="0"/>
                <a:cs typeface="Arial" panose="020B0604020202020204" pitchFamily="34" charset="0"/>
              </a:rPr>
              <a:t>Physics</a:t>
            </a:r>
            <a:r>
              <a:rPr lang="cs-CZ" sz="2800" dirty="0">
                <a:solidFill>
                  <a:schemeClr val="accent1"/>
                </a:solidFill>
                <a:latin typeface="Arial" panose="020B0604020202020204" pitchFamily="34" charset="0"/>
                <a:cs typeface="Arial" panose="020B0604020202020204" pitchFamily="34" charset="0"/>
              </a:rPr>
              <a:t> </a:t>
            </a:r>
            <a:r>
              <a:rPr lang="cs-CZ" sz="24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https://www.nature.com/articles/s41567-022-01670-4</a:t>
            </a:r>
            <a:r>
              <a:rPr lang="cs-CZ" sz="24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cs-CZ" sz="2400" dirty="0">
                <a:solidFill>
                  <a:schemeClr val="accent1"/>
                </a:solidFill>
                <a:latin typeface="Arial" panose="020B0604020202020204" pitchFamily="34" charset="0"/>
                <a:cs typeface="Arial" panose="020B0604020202020204" pitchFamily="34" charset="0"/>
              </a:rPr>
              <a:t> </a:t>
            </a:r>
            <a:endParaRPr lang="en-US" sz="2400" dirty="0">
              <a:solidFill>
                <a:schemeClr val="accent1"/>
              </a:solidFill>
              <a:latin typeface="Arial" panose="020B0604020202020204" pitchFamily="34" charset="0"/>
              <a:cs typeface="Arial" panose="020B0604020202020204" pitchFamily="34"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21</a:t>
            </a:fld>
            <a:endParaRPr lang="fi-FI"/>
          </a:p>
        </p:txBody>
      </p:sp>
    </p:spTree>
    <p:extLst>
      <p:ext uri="{BB962C8B-B14F-4D97-AF65-F5344CB8AC3E}">
        <p14:creationId xmlns:p14="http://schemas.microsoft.com/office/powerpoint/2010/main" val="4035117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456368" y="183168"/>
            <a:ext cx="2680546" cy="560241"/>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sldNum" sz="quarter" idx="7"/>
          </p:nvPr>
        </p:nvSpPr>
        <p:spPr>
          <a:prstGeom prst="rect">
            <a:avLst/>
          </a:prstGeom>
        </p:spPr>
        <p:txBody>
          <a:bodyPr vert="horz" wrap="square" lIns="0" tIns="8255" rIns="0" bIns="0" rtlCol="0">
            <a:spAutoFit/>
          </a:bodyPr>
          <a:lstStyle/>
          <a:p>
            <a:pPr marL="38100">
              <a:lnSpc>
                <a:spcPct val="100000"/>
              </a:lnSpc>
              <a:spcBef>
                <a:spcPts val="65"/>
              </a:spcBef>
            </a:pPr>
            <a:fld id="{81D60167-4931-47E6-BA6A-407CBD079E47}" type="slidenum">
              <a:rPr dirty="0"/>
              <a:t>22</a:t>
            </a:fld>
            <a:endParaRPr dirty="0"/>
          </a:p>
        </p:txBody>
      </p:sp>
      <p:pic>
        <p:nvPicPr>
          <p:cNvPr id="2060" name="Picture 12" descr="International red cross - презентация онлайн">
            <a:extLst>
              <a:ext uri="{FF2B5EF4-FFF2-40B4-BE49-F238E27FC236}">
                <a16:creationId xmlns:a16="http://schemas.microsoft.com/office/drawing/2014/main" id="{0910A734-8B80-478B-AF62-14AFD82358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631" y="882646"/>
            <a:ext cx="9640737" cy="5404085"/>
          </a:xfrm>
          <a:prstGeom prst="rect">
            <a:avLst/>
          </a:prstGeom>
          <a:noFill/>
          <a:extLst>
            <a:ext uri="{909E8E84-426E-40DD-AFC4-6F175D3DCCD1}">
              <a14:hiddenFill xmlns:a14="http://schemas.microsoft.com/office/drawing/2010/main">
                <a:solidFill>
                  <a:srgbClr val="FFFFFF"/>
                </a:solidFill>
              </a14:hiddenFill>
            </a:ext>
          </a:extLst>
        </p:spPr>
      </p:pic>
      <p:sp>
        <p:nvSpPr>
          <p:cNvPr id="15" name="TextovéPole 14">
            <a:extLst>
              <a:ext uri="{FF2B5EF4-FFF2-40B4-BE49-F238E27FC236}">
                <a16:creationId xmlns:a16="http://schemas.microsoft.com/office/drawing/2014/main" id="{4FBF336E-669F-48AF-8A9A-5EB48173F762}"/>
              </a:ext>
            </a:extLst>
          </p:cNvPr>
          <p:cNvSpPr txBox="1"/>
          <p:nvPr/>
        </p:nvSpPr>
        <p:spPr>
          <a:xfrm>
            <a:off x="1796641" y="5321945"/>
            <a:ext cx="8497349" cy="584775"/>
          </a:xfrm>
          <a:prstGeom prst="rect">
            <a:avLst/>
          </a:prstGeom>
          <a:noFill/>
        </p:spPr>
        <p:txBody>
          <a:bodyPr wrap="square">
            <a:spAutoFit/>
          </a:bodyPr>
          <a:lstStyle/>
          <a:p>
            <a:pPr algn="ctr">
              <a:spcBef>
                <a:spcPts val="600"/>
              </a:spcBef>
            </a:pPr>
            <a:r>
              <a:rPr lang="cs-CZ" sz="3200" b="1" dirty="0">
                <a:solidFill>
                  <a:srgbClr val="000000"/>
                </a:solidFill>
                <a:latin typeface="Arial" panose="020B0604020202020204" pitchFamily="34" charset="0"/>
                <a:hlinkClick r:id="rId5"/>
              </a:rPr>
              <a:t>www.welmec.org</a:t>
            </a:r>
            <a:r>
              <a:rPr lang="cs-CZ" sz="3200" b="1" dirty="0">
                <a:solidFill>
                  <a:srgbClr val="000000"/>
                </a:solidFill>
                <a:latin typeface="Arial" panose="020B0604020202020204" pitchFamily="34" charset="0"/>
              </a:rPr>
              <a:t> </a:t>
            </a:r>
            <a:endParaRPr lang="cs-CZ" sz="3200" b="1" i="0" u="none" strike="noStrike" baseline="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332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365125"/>
            <a:ext cx="10515600" cy="1144283"/>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War</a:t>
            </a:r>
            <a:r>
              <a:rPr lang="cs-CZ" sz="3600" dirty="0">
                <a:solidFill>
                  <a:schemeClr val="accent1"/>
                </a:solidFill>
                <a:latin typeface="Arial" panose="020B0604020202020204" pitchFamily="34" charset="0"/>
                <a:cs typeface="Arial" panose="020B0604020202020204" pitchFamily="34" charset="0"/>
              </a:rPr>
              <a:t> in </a:t>
            </a:r>
            <a:r>
              <a:rPr lang="cs-CZ" sz="3600" dirty="0" err="1">
                <a:solidFill>
                  <a:schemeClr val="accent1"/>
                </a:solidFill>
                <a:latin typeface="Arial" panose="020B0604020202020204" pitchFamily="34" charset="0"/>
                <a:cs typeface="Arial" panose="020B0604020202020204" pitchFamily="34" charset="0"/>
              </a:rPr>
              <a:t>Ukraine</a:t>
            </a:r>
            <a:r>
              <a:rPr lang="cs-CZ" sz="3600" dirty="0">
                <a:solidFill>
                  <a:schemeClr val="accent1"/>
                </a:solidFill>
                <a:latin typeface="Arial" panose="020B0604020202020204" pitchFamily="34" charset="0"/>
                <a:cs typeface="Arial" panose="020B0604020202020204" pitchFamily="34" charset="0"/>
              </a:rPr>
              <a:t> – </a:t>
            </a:r>
            <a:r>
              <a:rPr lang="cs-CZ" sz="3600" dirty="0" err="1">
                <a:solidFill>
                  <a:schemeClr val="accent1"/>
                </a:solidFill>
                <a:latin typeface="Arial" panose="020B0604020202020204" pitchFamily="34" charset="0"/>
                <a:cs typeface="Arial" panose="020B0604020202020204" pitchFamily="34" charset="0"/>
              </a:rPr>
              <a:t>Kharkovstandartmetrologia</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406013" y="1544189"/>
            <a:ext cx="9947787" cy="984885"/>
          </a:xfrm>
          <a:prstGeom prst="rect">
            <a:avLst/>
          </a:prstGeom>
        </p:spPr>
        <p:txBody>
          <a:bodyPr wrap="square">
            <a:spAutoFit/>
          </a:bodyPr>
          <a:lstStyle/>
          <a:p>
            <a:pPr>
              <a:spcBef>
                <a:spcPts val="1200"/>
              </a:spcBef>
            </a:pPr>
            <a:endParaRPr lang="cs-CZ" sz="2400" b="1" dirty="0">
              <a:solidFill>
                <a:srgbClr val="C00000"/>
              </a:solidFill>
              <a:latin typeface="Arial" panose="020B0604020202020204" pitchFamily="34" charset="0"/>
              <a:cs typeface="Arial" panose="020B0604020202020204" pitchFamily="34" charset="0"/>
            </a:endParaRPr>
          </a:p>
          <a:p>
            <a:pPr>
              <a:spcBef>
                <a:spcPts val="1200"/>
              </a:spcBef>
            </a:pPr>
            <a:endParaRPr lang="en-US" sz="2400" b="1" dirty="0">
              <a:solidFill>
                <a:srgbClr val="C00000"/>
              </a:solidFill>
              <a:latin typeface="Arial" panose="020B0604020202020204" pitchFamily="34" charset="0"/>
              <a:cs typeface="Arial" panose="020B0604020202020204" pitchFamily="34"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3</a:t>
            </a:fld>
            <a:endParaRPr lang="fi-FI"/>
          </a:p>
        </p:txBody>
      </p:sp>
      <p:pic>
        <p:nvPicPr>
          <p:cNvPr id="6" name="Obrázek 5">
            <a:extLst>
              <a:ext uri="{FF2B5EF4-FFF2-40B4-BE49-F238E27FC236}">
                <a16:creationId xmlns:a16="http://schemas.microsoft.com/office/drawing/2014/main" id="{85A7B5ED-D310-C9A0-ABAC-D9D4A73DDD74}"/>
              </a:ext>
            </a:extLst>
          </p:cNvPr>
          <p:cNvPicPr>
            <a:picLocks noChangeAspect="1"/>
          </p:cNvPicPr>
          <p:nvPr/>
        </p:nvPicPr>
        <p:blipFill>
          <a:blip r:embed="rId3"/>
          <a:stretch>
            <a:fillRect/>
          </a:stretch>
        </p:blipFill>
        <p:spPr>
          <a:xfrm>
            <a:off x="1864519" y="1544189"/>
            <a:ext cx="7786687" cy="4192242"/>
          </a:xfrm>
          <a:prstGeom prst="rect">
            <a:avLst/>
          </a:prstGeom>
        </p:spPr>
      </p:pic>
    </p:spTree>
    <p:extLst>
      <p:ext uri="{BB962C8B-B14F-4D97-AF65-F5344CB8AC3E}">
        <p14:creationId xmlns:p14="http://schemas.microsoft.com/office/powerpoint/2010/main" val="2608313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365125"/>
            <a:ext cx="10515600" cy="1144283"/>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Ukraine</a:t>
            </a:r>
            <a:r>
              <a:rPr lang="cs-CZ" sz="3600" dirty="0">
                <a:solidFill>
                  <a:schemeClr val="accent1"/>
                </a:solidFill>
                <a:latin typeface="Arial" panose="020B0604020202020204" pitchFamily="34" charset="0"/>
                <a:cs typeface="Arial" panose="020B0604020202020204" pitchFamily="34" charset="0"/>
              </a:rPr>
              <a:t> – </a:t>
            </a:r>
            <a:r>
              <a:rPr lang="cs-CZ" sz="3600" dirty="0" err="1">
                <a:solidFill>
                  <a:schemeClr val="accent1"/>
                </a:solidFill>
                <a:latin typeface="Arial" panose="020B0604020202020204" pitchFamily="34" charset="0"/>
                <a:cs typeface="Arial" panose="020B0604020202020204" pitchFamily="34" charset="0"/>
              </a:rPr>
              <a:t>Kharkovstandartmetrologia</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4</a:t>
            </a:fld>
            <a:endParaRPr lang="fi-FI"/>
          </a:p>
        </p:txBody>
      </p:sp>
      <p:pic>
        <p:nvPicPr>
          <p:cNvPr id="6" name="Obrázek 5">
            <a:extLst>
              <a:ext uri="{FF2B5EF4-FFF2-40B4-BE49-F238E27FC236}">
                <a16:creationId xmlns:a16="http://schemas.microsoft.com/office/drawing/2014/main" id="{3A1920E7-A5A2-22B1-954C-1FCC38216DD9}"/>
              </a:ext>
            </a:extLst>
          </p:cNvPr>
          <p:cNvPicPr>
            <a:picLocks noChangeAspect="1"/>
          </p:cNvPicPr>
          <p:nvPr/>
        </p:nvPicPr>
        <p:blipFill>
          <a:blip r:embed="rId3"/>
          <a:stretch>
            <a:fillRect/>
          </a:stretch>
        </p:blipFill>
        <p:spPr>
          <a:xfrm>
            <a:off x="2671763" y="1614488"/>
            <a:ext cx="6107906" cy="4279106"/>
          </a:xfrm>
          <a:prstGeom prst="rect">
            <a:avLst/>
          </a:prstGeom>
        </p:spPr>
      </p:pic>
    </p:spTree>
    <p:extLst>
      <p:ext uri="{BB962C8B-B14F-4D97-AF65-F5344CB8AC3E}">
        <p14:creationId xmlns:p14="http://schemas.microsoft.com/office/powerpoint/2010/main" val="337049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365125"/>
            <a:ext cx="10515600" cy="1144283"/>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War</a:t>
            </a:r>
            <a:r>
              <a:rPr lang="cs-CZ" sz="3600" dirty="0">
                <a:solidFill>
                  <a:schemeClr val="accent1"/>
                </a:solidFill>
                <a:latin typeface="Arial" panose="020B0604020202020204" pitchFamily="34" charset="0"/>
                <a:cs typeface="Arial" panose="020B0604020202020204" pitchFamily="34" charset="0"/>
              </a:rPr>
              <a:t> in </a:t>
            </a:r>
            <a:r>
              <a:rPr lang="cs-CZ" sz="3600" dirty="0" err="1">
                <a:solidFill>
                  <a:schemeClr val="accent1"/>
                </a:solidFill>
                <a:latin typeface="Arial" panose="020B0604020202020204" pitchFamily="34" charset="0"/>
                <a:cs typeface="Arial" panose="020B0604020202020204" pitchFamily="34" charset="0"/>
              </a:rPr>
              <a:t>Ukraine</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406013" y="1544189"/>
            <a:ext cx="9947787" cy="4770537"/>
          </a:xfrm>
          <a:prstGeom prst="rect">
            <a:avLst/>
          </a:prstGeom>
        </p:spPr>
        <p:txBody>
          <a:bodyPr wrap="square">
            <a:spAutoFit/>
          </a:bodyPr>
          <a:lstStyle/>
          <a:p>
            <a:pPr marL="342900" indent="-342900">
              <a:spcBef>
                <a:spcPts val="1200"/>
              </a:spcBef>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Ukraine has already left COOMET as an international organization and will probably ask WELMEC in a short time through its legal metrology authority to accept it as a member</a:t>
            </a:r>
          </a:p>
          <a:p>
            <a:pPr marL="342900" indent="-342900">
              <a:spcBef>
                <a:spcPts val="1200"/>
              </a:spcBef>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WELMEC by-laws enable that</a:t>
            </a:r>
          </a:p>
          <a:p>
            <a:pPr marL="342900" indent="-342900">
              <a:spcBef>
                <a:spcPts val="1200"/>
              </a:spcBef>
              <a:buFont typeface="Arial" panose="020B0604020202020204" pitchFamily="34" charset="0"/>
              <a:buChar char="•"/>
            </a:pPr>
            <a:r>
              <a:rPr lang="en-US" sz="2400" dirty="0" err="1">
                <a:solidFill>
                  <a:srgbClr val="0070C0"/>
                </a:solidFill>
                <a:latin typeface="Arial" panose="020B0604020202020204" pitchFamily="34" charset="0"/>
                <a:cs typeface="Arial" panose="020B0604020202020204" pitchFamily="34" charset="0"/>
              </a:rPr>
              <a:t>Kharkovstandartmetrologia</a:t>
            </a:r>
            <a:r>
              <a:rPr lang="en-US" sz="2400" dirty="0">
                <a:solidFill>
                  <a:srgbClr val="0070C0"/>
                </a:solidFill>
                <a:latin typeface="Arial" panose="020B0604020202020204" pitchFamily="34" charset="0"/>
                <a:cs typeface="Arial" panose="020B0604020202020204" pitchFamily="34" charset="0"/>
              </a:rPr>
              <a:t> has approached CMI with a plea of technical aid – to replace destroyed metrological equipment</a:t>
            </a:r>
          </a:p>
          <a:p>
            <a:pPr marL="342900" indent="-342900">
              <a:spcBef>
                <a:spcPts val="1200"/>
              </a:spcBef>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this is not possible to be made fast, instead an existing EU TW project led by CMI has been used to support the Ukrainian colleagues by MS Teams lecturing    </a:t>
            </a:r>
          </a:p>
          <a:p>
            <a:pPr marL="342900" indent="-342900">
              <a:spcBef>
                <a:spcPts val="1200"/>
              </a:spcBef>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WELMEC might be approached as well, a technical aid will be considered</a:t>
            </a:r>
            <a:endParaRPr lang="en-US" sz="2400" b="1" dirty="0">
              <a:solidFill>
                <a:srgbClr val="C00000"/>
              </a:solidFill>
              <a:latin typeface="Arial" panose="020B0604020202020204" pitchFamily="34" charset="0"/>
              <a:cs typeface="Arial" panose="020B0604020202020204" pitchFamily="34"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5</a:t>
            </a:fld>
            <a:endParaRPr lang="fi-FI"/>
          </a:p>
        </p:txBody>
      </p:sp>
    </p:spTree>
    <p:extLst>
      <p:ext uri="{BB962C8B-B14F-4D97-AF65-F5344CB8AC3E}">
        <p14:creationId xmlns:p14="http://schemas.microsoft.com/office/powerpoint/2010/main" val="95312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680756"/>
            <a:ext cx="10515600" cy="713581"/>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Cooperation</a:t>
            </a:r>
            <a:r>
              <a:rPr lang="cs-CZ" sz="3600" dirty="0">
                <a:solidFill>
                  <a:schemeClr val="accent1"/>
                </a:solidFill>
                <a:latin typeface="Arial" panose="020B0604020202020204" pitchFamily="34" charset="0"/>
                <a:cs typeface="Arial" panose="020B0604020202020204" pitchFamily="34" charset="0"/>
              </a:rPr>
              <a:t> </a:t>
            </a:r>
            <a:r>
              <a:rPr lang="cs-CZ" sz="3600" dirty="0" err="1">
                <a:solidFill>
                  <a:schemeClr val="accent1"/>
                </a:solidFill>
                <a:latin typeface="Arial" panose="020B0604020202020204" pitchFamily="34" charset="0"/>
                <a:cs typeface="Arial" panose="020B0604020202020204" pitchFamily="34" charset="0"/>
              </a:rPr>
              <a:t>with</a:t>
            </a:r>
            <a:r>
              <a:rPr lang="cs-CZ" sz="3600" dirty="0">
                <a:solidFill>
                  <a:schemeClr val="accent1"/>
                </a:solidFill>
                <a:latin typeface="Arial" panose="020B0604020202020204" pitchFamily="34" charset="0"/>
                <a:cs typeface="Arial" panose="020B0604020202020204" pitchFamily="34" charset="0"/>
              </a:rPr>
              <a:t> EURAMET</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530D0436-1362-435D-B254-19BB30D0BB58}"/>
              </a:ext>
            </a:extLst>
          </p:cNvPr>
          <p:cNvSpPr/>
          <p:nvPr/>
        </p:nvSpPr>
        <p:spPr>
          <a:xfrm>
            <a:off x="906438" y="1394337"/>
            <a:ext cx="10189192" cy="4832092"/>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This collaboration has continued </a:t>
            </a:r>
            <a:r>
              <a:rPr lang="cs-CZ" sz="2400" dirty="0" err="1">
                <a:solidFill>
                  <a:srgbClr val="0070C0"/>
                </a:solidFill>
                <a:effectLst/>
                <a:latin typeface="Arial" panose="020B0604020202020204" pitchFamily="34" charset="0"/>
                <a:ea typeface="Times New Roman" panose="02020603050405020304" pitchFamily="18" charset="0"/>
              </a:rPr>
              <a:t>basically</a:t>
            </a:r>
            <a:r>
              <a:rPr lang="en-GB" sz="2400" dirty="0">
                <a:solidFill>
                  <a:srgbClr val="0070C0"/>
                </a:solidFill>
                <a:effectLst/>
                <a:latin typeface="Arial" panose="020B0604020202020204" pitchFamily="34" charset="0"/>
                <a:ea typeface="Times New Roman" panose="02020603050405020304" pitchFamily="18" charset="0"/>
              </a:rPr>
              <a:t> along the following lines:</a:t>
            </a:r>
            <a:endParaRPr lang="cs-CZ" sz="2400" dirty="0">
              <a:solidFill>
                <a:srgbClr val="0070C0"/>
              </a:solidFill>
              <a:effectLst/>
              <a:latin typeface="Arial" panose="020B0604020202020204" pitchFamily="34" charset="0"/>
              <a:ea typeface="Times New Roman" panose="02020603050405020304" pitchFamily="18" charset="0"/>
            </a:endParaRPr>
          </a:p>
          <a:p>
            <a:pPr marL="714375" lvl="0" indent="-342900" algn="just">
              <a:spcBef>
                <a:spcPts val="600"/>
              </a:spcBef>
              <a:spcAft>
                <a:spcPts val="0"/>
              </a:spcAft>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improved communication</a:t>
            </a:r>
            <a:endParaRPr lang="cs-CZ" sz="2400" dirty="0">
              <a:solidFill>
                <a:srgbClr val="0070C0"/>
              </a:solidFill>
              <a:effectLst/>
              <a:latin typeface="Arial" panose="020B0604020202020204" pitchFamily="34" charset="0"/>
              <a:ea typeface="Times New Roman" panose="02020603050405020304" pitchFamily="18" charset="0"/>
            </a:endParaRPr>
          </a:p>
          <a:p>
            <a:pPr marL="714375" lvl="0" indent="-342900" algn="just">
              <a:spcBef>
                <a:spcPts val="600"/>
              </a:spcBef>
              <a:spcAft>
                <a:spcPts val="0"/>
              </a:spcAft>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involvement of WELMEC in the new research programme </a:t>
            </a:r>
            <a:r>
              <a:rPr lang="en-GB" sz="2400" dirty="0">
                <a:solidFill>
                  <a:srgbClr val="00B050"/>
                </a:solidFill>
                <a:effectLst/>
                <a:latin typeface="Arial" panose="020B0604020202020204" pitchFamily="34" charset="0"/>
                <a:ea typeface="Times New Roman" panose="02020603050405020304" pitchFamily="18" charset="0"/>
              </a:rPr>
              <a:t>European Partnership </a:t>
            </a:r>
            <a:r>
              <a:rPr lang="cs-CZ" sz="2400" dirty="0">
                <a:solidFill>
                  <a:srgbClr val="00B050"/>
                </a:solidFill>
                <a:effectLst/>
                <a:latin typeface="Arial" panose="020B0604020202020204" pitchFamily="34" charset="0"/>
                <a:ea typeface="Times New Roman" panose="02020603050405020304" pitchFamily="18" charset="0"/>
              </a:rPr>
              <a:t>o</a:t>
            </a:r>
            <a:r>
              <a:rPr lang="en-GB" sz="2400" dirty="0">
                <a:solidFill>
                  <a:srgbClr val="00B050"/>
                </a:solidFill>
                <a:effectLst/>
                <a:latin typeface="Arial" panose="020B0604020202020204" pitchFamily="34" charset="0"/>
                <a:ea typeface="Times New Roman" panose="02020603050405020304" pitchFamily="18" charset="0"/>
              </a:rPr>
              <a:t>n Metrology</a:t>
            </a:r>
            <a:r>
              <a:rPr lang="en-GB" sz="2400" dirty="0">
                <a:solidFill>
                  <a:srgbClr val="0070C0"/>
                </a:solidFill>
                <a:effectLst/>
                <a:latin typeface="Arial" panose="020B0604020202020204" pitchFamily="34" charset="0"/>
                <a:ea typeface="Times New Roman" panose="02020603050405020304" pitchFamily="18" charset="0"/>
              </a:rPr>
              <a:t> under the EU programme Horizon Europe</a:t>
            </a:r>
            <a:endParaRPr lang="cs-CZ" sz="2400" dirty="0">
              <a:solidFill>
                <a:srgbClr val="0070C0"/>
              </a:solidFill>
              <a:effectLst/>
              <a:latin typeface="Arial" panose="020B0604020202020204" pitchFamily="34" charset="0"/>
              <a:ea typeface="Times New Roman" panose="02020603050405020304" pitchFamily="18" charset="0"/>
            </a:endParaRPr>
          </a:p>
          <a:p>
            <a:pPr marL="285750" indent="-285750" algn="just">
              <a:spcBef>
                <a:spcPts val="600"/>
              </a:spcBef>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However, </a:t>
            </a:r>
            <a:r>
              <a:rPr lang="en-GB" sz="2400" dirty="0">
                <a:solidFill>
                  <a:srgbClr val="C00000"/>
                </a:solidFill>
                <a:effectLst/>
                <a:latin typeface="Arial" panose="020B0604020202020204" pitchFamily="34" charset="0"/>
                <a:ea typeface="Times New Roman" panose="02020603050405020304" pitchFamily="18" charset="0"/>
              </a:rPr>
              <a:t>the collaboration since the last CM </a:t>
            </a:r>
            <a:r>
              <a:rPr lang="cs-CZ" sz="2400" dirty="0">
                <a:solidFill>
                  <a:srgbClr val="C00000"/>
                </a:solidFill>
                <a:effectLst/>
                <a:latin typeface="Arial" panose="020B0604020202020204" pitchFamily="34" charset="0"/>
                <a:ea typeface="Times New Roman" panose="02020603050405020304" pitchFamily="18" charset="0"/>
              </a:rPr>
              <a:t>in </a:t>
            </a:r>
            <a:r>
              <a:rPr lang="cs-CZ" sz="2400" dirty="0" err="1">
                <a:solidFill>
                  <a:srgbClr val="C00000"/>
                </a:solidFill>
                <a:effectLst/>
                <a:latin typeface="Arial" panose="020B0604020202020204" pitchFamily="34" charset="0"/>
                <a:ea typeface="Times New Roman" panose="02020603050405020304" pitchFamily="18" charset="0"/>
              </a:rPr>
              <a:t>November</a:t>
            </a:r>
            <a:r>
              <a:rPr lang="cs-CZ" sz="2400" dirty="0">
                <a:solidFill>
                  <a:srgbClr val="C00000"/>
                </a:solidFill>
                <a:effectLst/>
                <a:latin typeface="Arial" panose="020B0604020202020204" pitchFamily="34" charset="0"/>
                <a:ea typeface="Times New Roman" panose="02020603050405020304" pitchFamily="18" charset="0"/>
              </a:rPr>
              <a:t> 2021 </a:t>
            </a:r>
            <a:r>
              <a:rPr lang="en-GB" sz="2400" dirty="0">
                <a:solidFill>
                  <a:srgbClr val="C00000"/>
                </a:solidFill>
                <a:effectLst/>
                <a:latin typeface="Arial" panose="020B0604020202020204" pitchFamily="34" charset="0"/>
                <a:ea typeface="Times New Roman" panose="02020603050405020304" pitchFamily="18" charset="0"/>
              </a:rPr>
              <a:t>has been rather relaxed</a:t>
            </a:r>
            <a:r>
              <a:rPr lang="en-GB" sz="2400" dirty="0">
                <a:solidFill>
                  <a:srgbClr val="0070C0"/>
                </a:solidFill>
                <a:effectLst/>
                <a:latin typeface="Arial" panose="020B0604020202020204" pitchFamily="34" charset="0"/>
                <a:ea typeface="Times New Roman" panose="02020603050405020304" pitchFamily="18" charset="0"/>
              </a:rPr>
              <a:t>, due to the pre-occupation of EURAMET by the finalization of the EPM programme on </a:t>
            </a:r>
            <a:r>
              <a:rPr lang="cs-CZ" sz="2400" dirty="0" err="1">
                <a:solidFill>
                  <a:srgbClr val="0070C0"/>
                </a:solidFill>
                <a:effectLst/>
                <a:latin typeface="Arial" panose="020B0604020202020204" pitchFamily="34" charset="0"/>
                <a:ea typeface="Times New Roman" panose="02020603050405020304" pitchFamily="18" charset="0"/>
              </a:rPr>
              <a:t>their</a:t>
            </a:r>
            <a:r>
              <a:rPr lang="en-GB" sz="2400" dirty="0">
                <a:solidFill>
                  <a:srgbClr val="0070C0"/>
                </a:solidFill>
                <a:effectLst/>
                <a:latin typeface="Arial" panose="020B0604020202020204" pitchFamily="34" charset="0"/>
                <a:ea typeface="Times New Roman" panose="02020603050405020304" pitchFamily="18" charset="0"/>
              </a:rPr>
              <a:t> side and a disruption in our Secretariat at the beginning of 2022 </a:t>
            </a:r>
            <a:endParaRPr lang="cs-CZ" sz="2400" dirty="0">
              <a:solidFill>
                <a:srgbClr val="0070C0"/>
              </a:solidFill>
              <a:effectLst/>
              <a:latin typeface="Arial" panose="020B0604020202020204" pitchFamily="34" charset="0"/>
              <a:ea typeface="Times New Roman" panose="02020603050405020304" pitchFamily="18" charset="0"/>
            </a:endParaRPr>
          </a:p>
          <a:p>
            <a:pPr marL="285750" indent="-285750" algn="just">
              <a:spcBef>
                <a:spcPts val="600"/>
              </a:spcBef>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Steps are being taken by </a:t>
            </a:r>
            <a:r>
              <a:rPr lang="en-GB" sz="2400" dirty="0" err="1">
                <a:solidFill>
                  <a:srgbClr val="0070C0"/>
                </a:solidFill>
                <a:effectLst/>
                <a:latin typeface="Arial" panose="020B0604020202020204" pitchFamily="34" charset="0"/>
                <a:ea typeface="Times New Roman" panose="02020603050405020304" pitchFamily="18" charset="0"/>
              </a:rPr>
              <a:t>ExBo</a:t>
            </a:r>
            <a:r>
              <a:rPr lang="en-GB" sz="2400" dirty="0">
                <a:solidFill>
                  <a:srgbClr val="0070C0"/>
                </a:solidFill>
                <a:effectLst/>
                <a:latin typeface="Arial" panose="020B0604020202020204" pitchFamily="34" charset="0"/>
                <a:ea typeface="Times New Roman" panose="02020603050405020304" pitchFamily="18" charset="0"/>
              </a:rPr>
              <a:t> </a:t>
            </a:r>
            <a:r>
              <a:rPr lang="en-GB" sz="2400" dirty="0">
                <a:solidFill>
                  <a:srgbClr val="00B050"/>
                </a:solidFill>
                <a:effectLst/>
                <a:latin typeface="Arial" panose="020B0604020202020204" pitchFamily="34" charset="0"/>
                <a:ea typeface="Times New Roman" panose="02020603050405020304" pitchFamily="18" charset="0"/>
              </a:rPr>
              <a:t>to revive the communication</a:t>
            </a:r>
            <a:r>
              <a:rPr lang="en-GB" sz="2400" dirty="0">
                <a:solidFill>
                  <a:srgbClr val="0070C0"/>
                </a:solidFill>
                <a:effectLst/>
                <a:latin typeface="Arial" panose="020B0604020202020204" pitchFamily="34" charset="0"/>
                <a:ea typeface="Times New Roman" panose="02020603050405020304" pitchFamily="18" charset="0"/>
              </a:rPr>
              <a:t>, especially towards the launching of the common landing webpage</a:t>
            </a:r>
            <a:r>
              <a:rPr lang="cs-CZ" sz="2400" dirty="0">
                <a:solidFill>
                  <a:srgbClr val="0070C0"/>
                </a:solidFill>
                <a:effectLst/>
                <a:latin typeface="Arial" panose="020B0604020202020204" pitchFamily="34" charset="0"/>
                <a:ea typeface="Times New Roman" panose="02020603050405020304" pitchFamily="18" charset="0"/>
              </a:rPr>
              <a:t> – to </a:t>
            </a:r>
            <a:r>
              <a:rPr lang="cs-CZ" sz="2400" dirty="0" err="1">
                <a:solidFill>
                  <a:srgbClr val="0070C0"/>
                </a:solidFill>
                <a:effectLst/>
                <a:latin typeface="Arial" panose="020B0604020202020204" pitchFamily="34" charset="0"/>
                <a:ea typeface="Times New Roman" panose="02020603050405020304" pitchFamily="18" charset="0"/>
              </a:rPr>
              <a:t>speak</a:t>
            </a:r>
            <a:r>
              <a:rPr lang="cs-CZ" sz="2400" dirty="0">
                <a:solidFill>
                  <a:srgbClr val="0070C0"/>
                </a:solidFill>
                <a:effectLst/>
                <a:latin typeface="Arial" panose="020B0604020202020204" pitchFamily="34" charset="0"/>
                <a:ea typeface="Times New Roman" panose="02020603050405020304" pitchFamily="18" charset="0"/>
              </a:rPr>
              <a:t> </a:t>
            </a:r>
            <a:r>
              <a:rPr lang="cs-CZ" sz="2400" dirty="0" err="1">
                <a:solidFill>
                  <a:srgbClr val="0070C0"/>
                </a:solidFill>
                <a:effectLst/>
                <a:latin typeface="Arial" panose="020B0604020202020204" pitchFamily="34" charset="0"/>
                <a:ea typeface="Times New Roman" panose="02020603050405020304" pitchFamily="18" charset="0"/>
              </a:rPr>
              <a:t>with</a:t>
            </a:r>
            <a:r>
              <a:rPr lang="cs-CZ" sz="2400" dirty="0">
                <a:solidFill>
                  <a:srgbClr val="0070C0"/>
                </a:solidFill>
                <a:effectLst/>
                <a:latin typeface="Arial" panose="020B0604020202020204" pitchFamily="34" charset="0"/>
                <a:ea typeface="Times New Roman" panose="02020603050405020304" pitchFamily="18" charset="0"/>
              </a:rPr>
              <a:t> </a:t>
            </a:r>
            <a:r>
              <a:rPr lang="cs-CZ" sz="2400" dirty="0" err="1">
                <a:solidFill>
                  <a:srgbClr val="0070C0"/>
                </a:solidFill>
                <a:effectLst/>
                <a:latin typeface="Arial" panose="020B0604020202020204" pitchFamily="34" charset="0"/>
                <a:ea typeface="Times New Roman" panose="02020603050405020304" pitchFamily="18" charset="0"/>
              </a:rPr>
              <a:t>one</a:t>
            </a:r>
            <a:r>
              <a:rPr lang="cs-CZ" sz="2400" dirty="0">
                <a:solidFill>
                  <a:srgbClr val="0070C0"/>
                </a:solidFill>
                <a:effectLst/>
                <a:latin typeface="Arial" panose="020B0604020202020204" pitchFamily="34" charset="0"/>
                <a:ea typeface="Times New Roman" panose="02020603050405020304" pitchFamily="18" charset="0"/>
              </a:rPr>
              <a:t> </a:t>
            </a:r>
            <a:r>
              <a:rPr lang="cs-CZ" sz="2400" dirty="0" err="1">
                <a:solidFill>
                  <a:srgbClr val="0070C0"/>
                </a:solidFill>
                <a:effectLst/>
                <a:latin typeface="Arial" panose="020B0604020202020204" pitchFamily="34" charset="0"/>
                <a:ea typeface="Times New Roman" panose="02020603050405020304" pitchFamily="18" charset="0"/>
              </a:rPr>
              <a:t>voice</a:t>
            </a:r>
            <a:r>
              <a:rPr lang="cs-CZ" sz="2400" dirty="0">
                <a:solidFill>
                  <a:srgbClr val="0070C0"/>
                </a:solidFill>
                <a:effectLst/>
                <a:latin typeface="Arial" panose="020B0604020202020204" pitchFamily="34" charset="0"/>
                <a:ea typeface="Times New Roman" panose="02020603050405020304" pitchFamily="18" charset="0"/>
              </a:rPr>
              <a:t> to </a:t>
            </a:r>
            <a:r>
              <a:rPr lang="cs-CZ" sz="2400" dirty="0" err="1">
                <a:solidFill>
                  <a:srgbClr val="0070C0"/>
                </a:solidFill>
                <a:effectLst/>
                <a:latin typeface="Arial" panose="020B0604020202020204" pitchFamily="34" charset="0"/>
                <a:ea typeface="Times New Roman" panose="02020603050405020304" pitchFamily="18" charset="0"/>
              </a:rPr>
              <a:t>the</a:t>
            </a:r>
            <a:r>
              <a:rPr lang="cs-CZ" sz="2400" dirty="0">
                <a:solidFill>
                  <a:srgbClr val="0070C0"/>
                </a:solidFill>
                <a:effectLst/>
                <a:latin typeface="Arial" panose="020B0604020202020204" pitchFamily="34" charset="0"/>
                <a:ea typeface="Times New Roman" panose="02020603050405020304" pitchFamily="18" charset="0"/>
              </a:rPr>
              <a:t> </a:t>
            </a:r>
            <a:r>
              <a:rPr lang="cs-CZ" sz="2400" dirty="0" err="1">
                <a:solidFill>
                  <a:srgbClr val="0070C0"/>
                </a:solidFill>
                <a:effectLst/>
                <a:latin typeface="Arial" panose="020B0604020202020204" pitchFamily="34" charset="0"/>
                <a:ea typeface="Times New Roman" panose="02020603050405020304" pitchFamily="18" charset="0"/>
              </a:rPr>
              <a:t>outside</a:t>
            </a:r>
            <a:r>
              <a:rPr lang="cs-CZ" sz="2400" dirty="0">
                <a:solidFill>
                  <a:srgbClr val="0070C0"/>
                </a:solidFill>
                <a:effectLst/>
                <a:latin typeface="Arial" panose="020B0604020202020204" pitchFamily="34" charset="0"/>
                <a:ea typeface="Times New Roman" panose="02020603050405020304" pitchFamily="18" charset="0"/>
              </a:rPr>
              <a:t> </a:t>
            </a:r>
            <a:r>
              <a:rPr lang="cs-CZ" sz="2400" dirty="0" err="1">
                <a:solidFill>
                  <a:srgbClr val="0070C0"/>
                </a:solidFill>
                <a:effectLst/>
                <a:latin typeface="Arial" panose="020B0604020202020204" pitchFamily="34" charset="0"/>
                <a:ea typeface="Times New Roman" panose="02020603050405020304" pitchFamily="18" charset="0"/>
              </a:rPr>
              <a:t>world</a:t>
            </a:r>
            <a:endParaRPr lang="cs-CZ" sz="2400" dirty="0">
              <a:solidFill>
                <a:srgbClr val="0070C0"/>
              </a:solidFill>
              <a:effectLst/>
              <a:latin typeface="Arial" panose="020B0604020202020204" pitchFamily="34" charset="0"/>
              <a:ea typeface="Times New Roman" panose="02020603050405020304" pitchFamily="18" charset="0"/>
            </a:endParaRPr>
          </a:p>
          <a:p>
            <a:r>
              <a:rPr lang="cs-CZ" sz="2400" b="1" dirty="0">
                <a:solidFill>
                  <a:srgbClr val="0070C0"/>
                </a:solidFill>
                <a:effectLst/>
                <a:latin typeface="Arial" panose="020B0604020202020204" pitchFamily="34" charset="0"/>
                <a:ea typeface="Times New Roman" panose="02020603050405020304" pitchFamily="18" charset="0"/>
              </a:rPr>
              <a:t> </a:t>
            </a:r>
            <a:endParaRPr lang="cs-CZ" sz="2400" dirty="0">
              <a:solidFill>
                <a:srgbClr val="0070C0"/>
              </a:solidFill>
              <a:effectLst/>
              <a:latin typeface="Arial" panose="020B0604020202020204" pitchFamily="34" charset="0"/>
              <a:ea typeface="Times New Roman" panose="02020603050405020304" pitchFamily="18" charset="0"/>
            </a:endParaRPr>
          </a:p>
        </p:txBody>
      </p:sp>
      <p:sp>
        <p:nvSpPr>
          <p:cNvPr id="6" name="Zástupný symbol pro číslo snímku 5">
            <a:extLst>
              <a:ext uri="{FF2B5EF4-FFF2-40B4-BE49-F238E27FC236}">
                <a16:creationId xmlns:a16="http://schemas.microsoft.com/office/drawing/2014/main" id="{38D14A48-5778-4A58-8171-CA2012D404F8}"/>
              </a:ext>
            </a:extLst>
          </p:cNvPr>
          <p:cNvSpPr>
            <a:spLocks noGrp="1"/>
          </p:cNvSpPr>
          <p:nvPr>
            <p:ph type="sldNum" sz="quarter" idx="12"/>
          </p:nvPr>
        </p:nvSpPr>
        <p:spPr/>
        <p:txBody>
          <a:bodyPr/>
          <a:lstStyle/>
          <a:p>
            <a:fld id="{756D3488-E609-4267-A653-A4734D91FAC7}" type="slidenum">
              <a:rPr lang="fi-FI" smtClean="0"/>
              <a:t>6</a:t>
            </a:fld>
            <a:endParaRPr lang="fi-FI"/>
          </a:p>
        </p:txBody>
      </p:sp>
    </p:spTree>
    <p:extLst>
      <p:ext uri="{BB962C8B-B14F-4D97-AF65-F5344CB8AC3E}">
        <p14:creationId xmlns:p14="http://schemas.microsoft.com/office/powerpoint/2010/main" val="346463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199" y="680756"/>
            <a:ext cx="10515600" cy="713581"/>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Cooperation</a:t>
            </a:r>
            <a:r>
              <a:rPr lang="cs-CZ" sz="3600" dirty="0">
                <a:solidFill>
                  <a:schemeClr val="accent1"/>
                </a:solidFill>
                <a:latin typeface="Arial" panose="020B0604020202020204" pitchFamily="34" charset="0"/>
                <a:cs typeface="Arial" panose="020B0604020202020204" pitchFamily="34" charset="0"/>
              </a:rPr>
              <a:t> </a:t>
            </a:r>
            <a:r>
              <a:rPr lang="cs-CZ" sz="3600" dirty="0" err="1">
                <a:solidFill>
                  <a:schemeClr val="accent1"/>
                </a:solidFill>
                <a:latin typeface="Arial" panose="020B0604020202020204" pitchFamily="34" charset="0"/>
                <a:cs typeface="Arial" panose="020B0604020202020204" pitchFamily="34" charset="0"/>
              </a:rPr>
              <a:t>with</a:t>
            </a:r>
            <a:r>
              <a:rPr lang="cs-CZ" sz="3600" dirty="0">
                <a:solidFill>
                  <a:schemeClr val="accent1"/>
                </a:solidFill>
                <a:latin typeface="Arial" panose="020B0604020202020204" pitchFamily="34" charset="0"/>
                <a:cs typeface="Arial" panose="020B0604020202020204" pitchFamily="34" charset="0"/>
              </a:rPr>
              <a:t> EURAMET</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530D0436-1362-435D-B254-19BB30D0BB58}"/>
              </a:ext>
            </a:extLst>
          </p:cNvPr>
          <p:cNvSpPr/>
          <p:nvPr/>
        </p:nvSpPr>
        <p:spPr>
          <a:xfrm>
            <a:off x="906438" y="1366163"/>
            <a:ext cx="10189192" cy="4616648"/>
          </a:xfrm>
          <a:prstGeom prst="rect">
            <a:avLst/>
          </a:prstGeom>
        </p:spPr>
        <p:txBody>
          <a:bodyPr wrap="square">
            <a:spAutoFit/>
          </a:bodyPr>
          <a:lstStyle/>
          <a:p>
            <a:pPr marL="342900" indent="-342900" algn="just">
              <a:spcBef>
                <a:spcPts val="1200"/>
              </a:spcBef>
              <a:buFont typeface="Arial" panose="020B0604020202020204" pitchFamily="34" charset="0"/>
              <a:buChar char="•"/>
            </a:pPr>
            <a:r>
              <a:rPr lang="en-GB" sz="2400" dirty="0">
                <a:solidFill>
                  <a:srgbClr val="0070C0"/>
                </a:solidFill>
                <a:effectLst/>
                <a:latin typeface="Arial" panose="020B0604020202020204" pitchFamily="34" charset="0"/>
                <a:ea typeface="Times New Roman" panose="02020603050405020304" pitchFamily="18" charset="0"/>
              </a:rPr>
              <a:t>As to the WELMEC involvement in the </a:t>
            </a:r>
            <a:r>
              <a:rPr lang="en-GB" sz="2400" dirty="0">
                <a:solidFill>
                  <a:srgbClr val="C00000"/>
                </a:solidFill>
                <a:effectLst/>
                <a:latin typeface="Arial" panose="020B0604020202020204" pitchFamily="34" charset="0"/>
                <a:ea typeface="Times New Roman" panose="02020603050405020304" pitchFamily="18" charset="0"/>
              </a:rPr>
              <a:t>EPM</a:t>
            </a:r>
            <a:r>
              <a:rPr lang="en-GB" sz="2400" dirty="0">
                <a:solidFill>
                  <a:srgbClr val="0070C0"/>
                </a:solidFill>
                <a:effectLst/>
                <a:latin typeface="Arial" panose="020B0604020202020204" pitchFamily="34" charset="0"/>
                <a:ea typeface="Times New Roman" panose="02020603050405020304" pitchFamily="18" charset="0"/>
              </a:rPr>
              <a:t>, for various reasons, </a:t>
            </a:r>
            <a:r>
              <a:rPr lang="en-GB" sz="2400" dirty="0">
                <a:solidFill>
                  <a:srgbClr val="C00000"/>
                </a:solidFill>
                <a:effectLst/>
                <a:latin typeface="Arial" panose="020B0604020202020204" pitchFamily="34" charset="0"/>
                <a:ea typeface="Times New Roman" panose="02020603050405020304" pitchFamily="18" charset="0"/>
              </a:rPr>
              <a:t>no breakthrough has yet been achieved here   </a:t>
            </a:r>
            <a:endParaRPr lang="cs-CZ" sz="2400" dirty="0">
              <a:solidFill>
                <a:srgbClr val="C00000"/>
              </a:solidFill>
              <a:effectLst/>
              <a:latin typeface="Arial" panose="020B0604020202020204" pitchFamily="34" charset="0"/>
              <a:ea typeface="Times New Roman" panose="02020603050405020304" pitchFamily="18" charset="0"/>
            </a:endParaRPr>
          </a:p>
          <a:p>
            <a:pPr marL="342900" indent="-342900" algn="just">
              <a:spcBef>
                <a:spcPts val="1200"/>
              </a:spcBef>
              <a:buFont typeface="Arial" panose="020B0604020202020204" pitchFamily="34" charset="0"/>
              <a:buChar char="•"/>
            </a:pPr>
            <a:r>
              <a:rPr lang="en-US" sz="2400" dirty="0">
                <a:solidFill>
                  <a:srgbClr val="0070C0"/>
                </a:solidFill>
                <a:effectLst/>
                <a:latin typeface="Arial" panose="020B0604020202020204" pitchFamily="34" charset="0"/>
                <a:ea typeface="Times New Roman" panose="02020603050405020304" pitchFamily="18" charset="0"/>
              </a:rPr>
              <a:t>one proposal was submitted at the end of 2021 (unconventional measuring instruments) but was declined by the referees </a:t>
            </a:r>
          </a:p>
          <a:p>
            <a:pPr marL="342900" indent="-342900" algn="just">
              <a:spcBef>
                <a:spcPts val="1200"/>
              </a:spcBef>
              <a:buFont typeface="Arial" panose="020B0604020202020204" pitchFamily="34" charset="0"/>
              <a:buChar char="•"/>
            </a:pPr>
            <a:r>
              <a:rPr lang="en-US" sz="2400" dirty="0">
                <a:solidFill>
                  <a:srgbClr val="C00000"/>
                </a:solidFill>
                <a:effectLst/>
                <a:latin typeface="Arial" panose="020B0604020202020204" pitchFamily="34" charset="0"/>
                <a:ea typeface="Times New Roman" panose="02020603050405020304" pitchFamily="18" charset="0"/>
              </a:rPr>
              <a:t>the rules how to draft research proposals in various stages are extremely difficult </a:t>
            </a:r>
            <a:r>
              <a:rPr lang="en-US" sz="2400" dirty="0">
                <a:solidFill>
                  <a:srgbClr val="0070C0"/>
                </a:solidFill>
                <a:effectLst/>
                <a:latin typeface="Arial" panose="020B0604020202020204" pitchFamily="34" charset="0"/>
                <a:ea typeface="Times New Roman" panose="02020603050405020304" pitchFamily="18" charset="0"/>
              </a:rPr>
              <a:t>for many in WELMEC community</a:t>
            </a:r>
          </a:p>
          <a:p>
            <a:pPr marL="342900" indent="-342900" algn="just">
              <a:spcBef>
                <a:spcPts val="1200"/>
              </a:spcBef>
              <a:buFont typeface="Arial" panose="020B0604020202020204" pitchFamily="34" charset="0"/>
              <a:buChar char="•"/>
            </a:pPr>
            <a:r>
              <a:rPr lang="en-US" sz="2400" dirty="0">
                <a:solidFill>
                  <a:srgbClr val="0070C0"/>
                </a:solidFill>
                <a:effectLst/>
                <a:latin typeface="Arial" panose="020B0604020202020204" pitchFamily="34" charset="0"/>
                <a:ea typeface="Times New Roman" panose="02020603050405020304" pitchFamily="18" charset="0"/>
              </a:rPr>
              <a:t>however, </a:t>
            </a:r>
            <a:r>
              <a:rPr lang="en-US" sz="2400" dirty="0">
                <a:solidFill>
                  <a:srgbClr val="00B050"/>
                </a:solidFill>
                <a:effectLst/>
                <a:latin typeface="Arial" panose="020B0604020202020204" pitchFamily="34" charset="0"/>
                <a:ea typeface="Times New Roman" panose="02020603050405020304" pitchFamily="18" charset="0"/>
              </a:rPr>
              <a:t>a direct WELMEC involvement might not be a major drawback </a:t>
            </a:r>
            <a:r>
              <a:rPr lang="en-US" sz="2400" dirty="0">
                <a:solidFill>
                  <a:srgbClr val="0070C0"/>
                </a:solidFill>
                <a:effectLst/>
                <a:latin typeface="Arial" panose="020B0604020202020204" pitchFamily="34" charset="0"/>
                <a:ea typeface="Times New Roman" panose="02020603050405020304" pitchFamily="18" charset="0"/>
              </a:rPr>
              <a:t>– the membership in both organizations is by 50% the same, often the same experts are members in both organizations and they would submit proposals aimed at legal metrology directly within EURAMET</a:t>
            </a:r>
          </a:p>
        </p:txBody>
      </p:sp>
      <p:sp>
        <p:nvSpPr>
          <p:cNvPr id="6" name="Zástupný symbol pro číslo snímku 5">
            <a:extLst>
              <a:ext uri="{FF2B5EF4-FFF2-40B4-BE49-F238E27FC236}">
                <a16:creationId xmlns:a16="http://schemas.microsoft.com/office/drawing/2014/main" id="{38D14A48-5778-4A58-8171-CA2012D404F8}"/>
              </a:ext>
            </a:extLst>
          </p:cNvPr>
          <p:cNvSpPr>
            <a:spLocks noGrp="1"/>
          </p:cNvSpPr>
          <p:nvPr>
            <p:ph type="sldNum" sz="quarter" idx="12"/>
          </p:nvPr>
        </p:nvSpPr>
        <p:spPr/>
        <p:txBody>
          <a:bodyPr/>
          <a:lstStyle/>
          <a:p>
            <a:fld id="{756D3488-E609-4267-A653-A4734D91FAC7}" type="slidenum">
              <a:rPr lang="fi-FI" smtClean="0"/>
              <a:t>7</a:t>
            </a:fld>
            <a:endParaRPr lang="fi-FI"/>
          </a:p>
        </p:txBody>
      </p:sp>
    </p:spTree>
    <p:extLst>
      <p:ext uri="{BB962C8B-B14F-4D97-AF65-F5344CB8AC3E}">
        <p14:creationId xmlns:p14="http://schemas.microsoft.com/office/powerpoint/2010/main" val="336502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365125"/>
            <a:ext cx="10515600" cy="1144283"/>
          </a:xfrm>
        </p:spPr>
        <p:txBody>
          <a:bodyPr>
            <a:normAutofit/>
          </a:bodyPr>
          <a:lstStyle/>
          <a:p>
            <a:pPr algn="ctr"/>
            <a:r>
              <a:rPr lang="cs-CZ" sz="3600" dirty="0" err="1">
                <a:solidFill>
                  <a:schemeClr val="accent1"/>
                </a:solidFill>
                <a:latin typeface="Arial" panose="020B0604020202020204" pitchFamily="34" charset="0"/>
                <a:cs typeface="Arial" panose="020B0604020202020204" pitchFamily="34" charset="0"/>
              </a:rPr>
              <a:t>Strategy</a:t>
            </a:r>
            <a:r>
              <a:rPr lang="cs-CZ" sz="3600" dirty="0">
                <a:solidFill>
                  <a:schemeClr val="accent1"/>
                </a:solidFill>
                <a:latin typeface="Arial" panose="020B0604020202020204" pitchFamily="34" charset="0"/>
                <a:cs typeface="Arial" panose="020B0604020202020204" pitchFamily="34" charset="0"/>
              </a:rPr>
              <a:t> 2022 - 2026</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406013" y="1544189"/>
            <a:ext cx="9947787" cy="5232202"/>
          </a:xfrm>
          <a:prstGeom prst="rect">
            <a:avLst/>
          </a:prstGeom>
        </p:spPr>
        <p:txBody>
          <a:bodyPr wrap="square">
            <a:spAutoFit/>
          </a:bodyPr>
          <a:lstStyle/>
          <a:p>
            <a:pPr>
              <a:spcBef>
                <a:spcPts val="1200"/>
              </a:spcBef>
            </a:pPr>
            <a:r>
              <a:rPr lang="cs-CZ" sz="2400" dirty="0">
                <a:solidFill>
                  <a:srgbClr val="0070C0"/>
                </a:solidFill>
                <a:latin typeface="Arial" panose="020B0604020202020204" pitchFamily="34" charset="0"/>
                <a:cs typeface="Arial" panose="020B0604020202020204" pitchFamily="34" charset="0"/>
              </a:rPr>
              <a:t>At the 3rd Committee meeting in May 2022 </a:t>
            </a:r>
            <a:r>
              <a:rPr lang="cs-CZ" sz="2400" dirty="0" err="1">
                <a:solidFill>
                  <a:srgbClr val="0070C0"/>
                </a:solidFill>
                <a:latin typeface="Arial" panose="020B0604020202020204" pitchFamily="34" charset="0"/>
                <a:cs typeface="Arial" panose="020B0604020202020204" pitchFamily="34" charset="0"/>
              </a:rPr>
              <a:t>new</a:t>
            </a:r>
            <a:r>
              <a:rPr lang="cs-CZ" sz="2400" dirty="0">
                <a:solidFill>
                  <a:srgbClr val="0070C0"/>
                </a:solidFill>
                <a:latin typeface="Arial" panose="020B0604020202020204" pitchFamily="34" charset="0"/>
                <a:cs typeface="Arial" panose="020B0604020202020204" pitchFamily="34" charset="0"/>
              </a:rPr>
              <a:t> </a:t>
            </a:r>
            <a:r>
              <a:rPr lang="cs-CZ" sz="2400" dirty="0" err="1">
                <a:solidFill>
                  <a:srgbClr val="0070C0"/>
                </a:solidFill>
                <a:latin typeface="Arial" panose="020B0604020202020204" pitchFamily="34" charset="0"/>
                <a:cs typeface="Arial" panose="020B0604020202020204" pitchFamily="34" charset="0"/>
              </a:rPr>
              <a:t>strategy</a:t>
            </a:r>
            <a:r>
              <a:rPr lang="cs-CZ" sz="2400" dirty="0">
                <a:solidFill>
                  <a:srgbClr val="0070C0"/>
                </a:solidFill>
                <a:latin typeface="Arial" panose="020B0604020202020204" pitchFamily="34" charset="0"/>
                <a:cs typeface="Arial" panose="020B0604020202020204" pitchFamily="34" charset="0"/>
              </a:rPr>
              <a:t> has </a:t>
            </a:r>
            <a:r>
              <a:rPr lang="cs-CZ" sz="2400" dirty="0" err="1">
                <a:solidFill>
                  <a:srgbClr val="0070C0"/>
                </a:solidFill>
                <a:latin typeface="Arial" panose="020B0604020202020204" pitchFamily="34" charset="0"/>
                <a:cs typeface="Arial" panose="020B0604020202020204" pitchFamily="34" charset="0"/>
              </a:rPr>
              <a:t>been</a:t>
            </a:r>
            <a:r>
              <a:rPr lang="cs-CZ" sz="2400" dirty="0">
                <a:solidFill>
                  <a:srgbClr val="0070C0"/>
                </a:solidFill>
                <a:latin typeface="Arial" panose="020B0604020202020204" pitchFamily="34" charset="0"/>
                <a:cs typeface="Arial" panose="020B0604020202020204" pitchFamily="34" charset="0"/>
              </a:rPr>
              <a:t> </a:t>
            </a:r>
            <a:r>
              <a:rPr lang="cs-CZ" sz="2400" dirty="0" err="1">
                <a:solidFill>
                  <a:srgbClr val="0070C0"/>
                </a:solidFill>
                <a:latin typeface="Arial" panose="020B0604020202020204" pitchFamily="34" charset="0"/>
                <a:cs typeface="Arial" panose="020B0604020202020204" pitchFamily="34" charset="0"/>
              </a:rPr>
              <a:t>approved</a:t>
            </a:r>
            <a:endParaRPr lang="cs-CZ" sz="2400" dirty="0">
              <a:solidFill>
                <a:srgbClr val="0070C0"/>
              </a:solidFill>
              <a:latin typeface="Arial" panose="020B0604020202020204" pitchFamily="34" charset="0"/>
              <a:cs typeface="Arial" panose="020B0604020202020204" pitchFamily="34" charset="0"/>
            </a:endParaRPr>
          </a:p>
          <a:p>
            <a:pPr>
              <a:spcBef>
                <a:spcPts val="1200"/>
              </a:spcBef>
            </a:pPr>
            <a:r>
              <a:rPr lang="cs-CZ" sz="2400" dirty="0">
                <a:solidFill>
                  <a:srgbClr val="0070C0"/>
                </a:solidFill>
                <a:latin typeface="Arial" panose="020B0604020202020204" pitchFamily="34" charset="0"/>
                <a:cs typeface="Arial" panose="020B0604020202020204" pitchFamily="34" charset="0"/>
              </a:rPr>
              <a:t>3-pronged </a:t>
            </a:r>
            <a:r>
              <a:rPr lang="cs-CZ" sz="2400" dirty="0" err="1">
                <a:solidFill>
                  <a:srgbClr val="0070C0"/>
                </a:solidFill>
                <a:latin typeface="Arial" panose="020B0604020202020204" pitchFamily="34" charset="0"/>
                <a:cs typeface="Arial" panose="020B0604020202020204" pitchFamily="34" charset="0"/>
              </a:rPr>
              <a:t>approach</a:t>
            </a:r>
            <a:r>
              <a:rPr lang="cs-CZ" sz="2400" dirty="0">
                <a:solidFill>
                  <a:srgbClr val="0070C0"/>
                </a:solidFill>
                <a:latin typeface="Arial" panose="020B0604020202020204" pitchFamily="34" charset="0"/>
                <a:cs typeface="Arial" panose="020B0604020202020204" pitchFamily="34" charset="0"/>
              </a:rPr>
              <a:t>:</a:t>
            </a:r>
          </a:p>
          <a:p>
            <a:pPr marL="342900" indent="-342900">
              <a:spcBef>
                <a:spcPts val="1800"/>
              </a:spcBef>
              <a:buAutoNum type="alphaLcParenR"/>
            </a:pPr>
            <a:r>
              <a:rPr lang="nl-BE" sz="2400" spc="-10" dirty="0">
                <a:solidFill>
                  <a:srgbClr val="00B050"/>
                </a:solidFill>
                <a:effectLst/>
                <a:latin typeface="Arial" panose="020B0604020202020204" pitchFamily="34" charset="0"/>
                <a:ea typeface="Arial" panose="020B0604020202020204" pitchFamily="34" charset="0"/>
              </a:rPr>
              <a:t>Stronger together, getting involved</a:t>
            </a:r>
            <a:endParaRPr lang="cs-CZ" sz="2400" spc="-10" dirty="0">
              <a:solidFill>
                <a:srgbClr val="00B050"/>
              </a:solidFill>
              <a:effectLst/>
              <a:latin typeface="Arial" panose="020B0604020202020204" pitchFamily="34" charset="0"/>
              <a:ea typeface="Arial" panose="020B0604020202020204" pitchFamily="34" charset="0"/>
            </a:endParaRPr>
          </a:p>
          <a:p>
            <a:pPr marL="342900" indent="-342900">
              <a:spcBef>
                <a:spcPts val="1800"/>
              </a:spcBef>
              <a:buFontTx/>
              <a:buAutoNum type="alphaLcParenR"/>
            </a:pPr>
            <a:r>
              <a:rPr lang="nl-BE" sz="2400" kern="0" spc="-10" dirty="0">
                <a:solidFill>
                  <a:srgbClr val="00B050"/>
                </a:solidFill>
                <a:effectLst/>
                <a:latin typeface="Arial" panose="020B0604020202020204" pitchFamily="34" charset="0"/>
                <a:ea typeface="Arial" panose="020B0604020202020204" pitchFamily="34" charset="0"/>
              </a:rPr>
              <a:t>Connecting expertise, creating</a:t>
            </a:r>
            <a:r>
              <a:rPr lang="nl-BE" sz="2400" kern="0" spc="-5" dirty="0">
                <a:solidFill>
                  <a:srgbClr val="00B050"/>
                </a:solidFill>
                <a:effectLst/>
                <a:latin typeface="Arial" panose="020B0604020202020204" pitchFamily="34" charset="0"/>
                <a:ea typeface="Arial" panose="020B0604020202020204" pitchFamily="34" charset="0"/>
              </a:rPr>
              <a:t> </a:t>
            </a:r>
            <a:r>
              <a:rPr lang="nl-BE" sz="2400" kern="0" spc="-10" dirty="0">
                <a:solidFill>
                  <a:srgbClr val="00B050"/>
                </a:solidFill>
                <a:effectLst/>
                <a:latin typeface="Arial" panose="020B0604020202020204" pitchFamily="34" charset="0"/>
                <a:ea typeface="Arial" panose="020B0604020202020204" pitchFamily="34" charset="0"/>
              </a:rPr>
              <a:t>impact</a:t>
            </a:r>
            <a:endParaRPr lang="cs-CZ" sz="2400" kern="0" spc="-10" dirty="0">
              <a:solidFill>
                <a:srgbClr val="00B050"/>
              </a:solidFill>
              <a:effectLst/>
              <a:latin typeface="Arial" panose="020B0604020202020204" pitchFamily="34" charset="0"/>
              <a:ea typeface="Arial" panose="020B0604020202020204" pitchFamily="34" charset="0"/>
            </a:endParaRPr>
          </a:p>
          <a:p>
            <a:pPr marL="342900" indent="-342900">
              <a:spcBef>
                <a:spcPts val="1800"/>
              </a:spcBef>
              <a:buFontTx/>
              <a:buAutoNum type="alphaLcParenR"/>
            </a:pPr>
            <a:r>
              <a:rPr lang="en-US" sz="2400" kern="0" spc="-10" dirty="0">
                <a:solidFill>
                  <a:srgbClr val="00B050"/>
                </a:solidFill>
                <a:effectLst/>
                <a:latin typeface="Arial" panose="020B0604020202020204" pitchFamily="34" charset="0"/>
                <a:ea typeface="Arial" panose="020B0604020202020204" pitchFamily="34" charset="0"/>
              </a:rPr>
              <a:t>European Green Deal within our</a:t>
            </a:r>
            <a:r>
              <a:rPr lang="en-US" sz="2400" kern="0" spc="-5" dirty="0">
                <a:solidFill>
                  <a:srgbClr val="00B050"/>
                </a:solidFill>
                <a:effectLst/>
                <a:latin typeface="Arial" panose="020B0604020202020204" pitchFamily="34" charset="0"/>
                <a:ea typeface="Arial" panose="020B0604020202020204" pitchFamily="34" charset="0"/>
              </a:rPr>
              <a:t> </a:t>
            </a:r>
            <a:r>
              <a:rPr lang="en-US" sz="2400" kern="0" spc="-10" dirty="0">
                <a:solidFill>
                  <a:srgbClr val="00B050"/>
                </a:solidFill>
                <a:effectLst/>
                <a:latin typeface="Arial" panose="020B0604020202020204" pitchFamily="34" charset="0"/>
                <a:ea typeface="Arial" panose="020B0604020202020204" pitchFamily="34" charset="0"/>
              </a:rPr>
              <a:t>reach and beyond</a:t>
            </a:r>
            <a:endParaRPr lang="cs-CZ" sz="2400" kern="0" spc="-10" dirty="0">
              <a:solidFill>
                <a:srgbClr val="00B050"/>
              </a:solidFill>
              <a:effectLst/>
              <a:latin typeface="Arial" panose="020B0604020202020204" pitchFamily="34" charset="0"/>
              <a:ea typeface="Arial" panose="020B0604020202020204" pitchFamily="34" charset="0"/>
            </a:endParaRPr>
          </a:p>
          <a:p>
            <a:pPr>
              <a:spcBef>
                <a:spcPts val="1800"/>
              </a:spcBef>
            </a:pPr>
            <a:endParaRPr lang="cs-CZ" sz="1800" spc="-10" dirty="0">
              <a:effectLst/>
              <a:latin typeface="Arial" panose="020B0604020202020204" pitchFamily="34" charset="0"/>
              <a:ea typeface="Arial" panose="020B0604020202020204" pitchFamily="34" charset="0"/>
            </a:endParaRPr>
          </a:p>
          <a:p>
            <a:pPr>
              <a:spcBef>
                <a:spcPts val="1200"/>
              </a:spcBef>
            </a:pPr>
            <a:r>
              <a:rPr lang="cs-CZ" sz="2400" dirty="0">
                <a:solidFill>
                  <a:srgbClr val="0070C0"/>
                </a:solidFill>
                <a:latin typeface="Arial" panose="020B0604020202020204" pitchFamily="34" charset="0"/>
                <a:cs typeface="Arial" panose="020B0604020202020204" pitchFamily="34" charset="0"/>
              </a:rPr>
              <a:t> </a:t>
            </a:r>
          </a:p>
          <a:p>
            <a:pPr>
              <a:spcBef>
                <a:spcPts val="1200"/>
              </a:spcBef>
            </a:pPr>
            <a:endParaRPr lang="cs-CZ" sz="2400" dirty="0">
              <a:solidFill>
                <a:srgbClr val="0070C0"/>
              </a:solidFill>
              <a:latin typeface="Arial" panose="020B0604020202020204" pitchFamily="34" charset="0"/>
              <a:cs typeface="Arial" panose="020B0604020202020204" pitchFamily="34" charset="0"/>
            </a:endParaRPr>
          </a:p>
          <a:p>
            <a:pPr>
              <a:spcBef>
                <a:spcPts val="1200"/>
              </a:spcBef>
            </a:pPr>
            <a:endParaRPr lang="en-US" sz="2400" b="1" dirty="0">
              <a:solidFill>
                <a:srgbClr val="C00000"/>
              </a:solidFill>
              <a:latin typeface="Arial" panose="020B0604020202020204" pitchFamily="34" charset="0"/>
              <a:cs typeface="Arial" panose="020B0604020202020204" pitchFamily="34" charset="0"/>
            </a:endParaRP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8</a:t>
            </a:fld>
            <a:endParaRPr lang="fi-FI"/>
          </a:p>
        </p:txBody>
      </p:sp>
    </p:spTree>
    <p:extLst>
      <p:ext uri="{BB962C8B-B14F-4D97-AF65-F5344CB8AC3E}">
        <p14:creationId xmlns:p14="http://schemas.microsoft.com/office/powerpoint/2010/main" val="252347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3D9045-98BE-4F16-8631-6754724E4332}"/>
              </a:ext>
            </a:extLst>
          </p:cNvPr>
          <p:cNvSpPr>
            <a:spLocks noGrp="1"/>
          </p:cNvSpPr>
          <p:nvPr>
            <p:ph type="title"/>
          </p:nvPr>
        </p:nvSpPr>
        <p:spPr>
          <a:xfrm>
            <a:off x="838200" y="499422"/>
            <a:ext cx="10515600" cy="865034"/>
          </a:xfrm>
        </p:spPr>
        <p:txBody>
          <a:bodyPr>
            <a:normAutofit/>
          </a:bodyPr>
          <a:lstStyle/>
          <a:p>
            <a:pPr algn="ctr"/>
            <a:r>
              <a:rPr lang="cs-CZ" sz="3600" dirty="0">
                <a:solidFill>
                  <a:schemeClr val="accent1"/>
                </a:solidFill>
                <a:latin typeface="Arial" panose="020B0604020202020204" pitchFamily="34" charset="0"/>
                <a:cs typeface="Arial" panose="020B0604020202020204" pitchFamily="34" charset="0"/>
              </a:rPr>
              <a:t>Technical </a:t>
            </a:r>
            <a:r>
              <a:rPr lang="cs-CZ" sz="3600" dirty="0" err="1">
                <a:solidFill>
                  <a:schemeClr val="accent1"/>
                </a:solidFill>
                <a:latin typeface="Arial" panose="020B0604020202020204" pitchFamily="34" charset="0"/>
                <a:cs typeface="Arial" panose="020B0604020202020204" pitchFamily="34" charset="0"/>
              </a:rPr>
              <a:t>work</a:t>
            </a:r>
            <a:r>
              <a:rPr lang="cs-CZ" sz="3600" dirty="0">
                <a:solidFill>
                  <a:schemeClr val="accent1"/>
                </a:solidFill>
                <a:latin typeface="Arial" panose="020B0604020202020204" pitchFamily="34" charset="0"/>
                <a:cs typeface="Arial" panose="020B0604020202020204" pitchFamily="34" charset="0"/>
              </a:rPr>
              <a:t> – </a:t>
            </a:r>
            <a:r>
              <a:rPr lang="cs-CZ" sz="3600" dirty="0" err="1">
                <a:solidFill>
                  <a:schemeClr val="accent1"/>
                </a:solidFill>
                <a:latin typeface="Arial" panose="020B0604020202020204" pitchFamily="34" charset="0"/>
                <a:cs typeface="Arial" panose="020B0604020202020204" pitchFamily="34" charset="0"/>
              </a:rPr>
              <a:t>guidance</a:t>
            </a:r>
            <a:r>
              <a:rPr lang="cs-CZ" sz="3600" dirty="0">
                <a:solidFill>
                  <a:schemeClr val="accent1"/>
                </a:solidFill>
                <a:latin typeface="Arial" panose="020B0604020202020204" pitchFamily="34" charset="0"/>
                <a:cs typeface="Arial" panose="020B0604020202020204" pitchFamily="34" charset="0"/>
              </a:rPr>
              <a:t> </a:t>
            </a:r>
            <a:r>
              <a:rPr lang="cs-CZ" sz="3600" dirty="0" err="1">
                <a:solidFill>
                  <a:schemeClr val="accent1"/>
                </a:solidFill>
                <a:latin typeface="Arial" panose="020B0604020202020204" pitchFamily="34" charset="0"/>
                <a:cs typeface="Arial" panose="020B0604020202020204" pitchFamily="34" charset="0"/>
              </a:rPr>
              <a:t>documents</a:t>
            </a:r>
            <a:endParaRPr lang="fi-FI" sz="3600" dirty="0">
              <a:solidFill>
                <a:schemeClr val="accent1"/>
              </a:solidFill>
              <a:latin typeface="Arial" panose="020B0604020202020204" pitchFamily="34" charset="0"/>
              <a:cs typeface="Arial" panose="020B0604020202020204" pitchFamily="34" charset="0"/>
            </a:endParaRPr>
          </a:p>
        </p:txBody>
      </p:sp>
      <p:pic>
        <p:nvPicPr>
          <p:cNvPr id="4" name="Sisällön paikkamerkki 3">
            <a:extLst>
              <a:ext uri="{FF2B5EF4-FFF2-40B4-BE49-F238E27FC236}">
                <a16:creationId xmlns:a16="http://schemas.microsoft.com/office/drawing/2014/main" id="{5BD064E7-0F88-4EC6-A8C0-E3894F66C4C6}"/>
              </a:ext>
            </a:extLst>
          </p:cNvPr>
          <p:cNvPicPr>
            <a:picLocks noGrp="1" noChangeAspect="1"/>
          </p:cNvPicPr>
          <p:nvPr>
            <p:ph idx="1"/>
          </p:nvPr>
        </p:nvPicPr>
        <p:blipFill>
          <a:blip r:embed="rId2"/>
          <a:stretch>
            <a:fillRect/>
          </a:stretch>
        </p:blipFill>
        <p:spPr>
          <a:xfrm>
            <a:off x="157966" y="191714"/>
            <a:ext cx="2194750" cy="542591"/>
          </a:xfrm>
          <a:prstGeom prst="rect">
            <a:avLst/>
          </a:prstGeom>
        </p:spPr>
      </p:pic>
      <p:sp>
        <p:nvSpPr>
          <p:cNvPr id="3" name="Suorakulmio 2">
            <a:extLst>
              <a:ext uri="{FF2B5EF4-FFF2-40B4-BE49-F238E27FC236}">
                <a16:creationId xmlns:a16="http://schemas.microsoft.com/office/drawing/2014/main" id="{B6A6EC63-F05A-45D5-B904-E2E624FEFD15}"/>
              </a:ext>
            </a:extLst>
          </p:cNvPr>
          <p:cNvSpPr/>
          <p:nvPr/>
        </p:nvSpPr>
        <p:spPr>
          <a:xfrm>
            <a:off x="1033890" y="1482313"/>
            <a:ext cx="10244847" cy="3385542"/>
          </a:xfrm>
          <a:prstGeom prst="rect">
            <a:avLst/>
          </a:prstGeom>
        </p:spPr>
        <p:txBody>
          <a:bodyPr wrap="square">
            <a:spAutoFit/>
          </a:bodyPr>
          <a:lstStyle/>
          <a:p>
            <a:pPr marL="342900" indent="-342900" algn="just">
              <a:spcBef>
                <a:spcPts val="1200"/>
              </a:spcBef>
              <a:buFont typeface="Arial" panose="020B0604020202020204" pitchFamily="34" charset="0"/>
              <a:buChar char="•"/>
              <a:tabLst>
                <a:tab pos="900430" algn="l"/>
              </a:tabLst>
            </a:pPr>
            <a:r>
              <a:rPr lang="en-US"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In total </a:t>
            </a:r>
            <a:r>
              <a:rPr lang="cs-CZ"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9</a:t>
            </a:r>
            <a:r>
              <a:rPr lang="en-US"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revised guides, </a:t>
            </a:r>
            <a:r>
              <a:rPr lang="cs-CZ"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n-US"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new guides and </a:t>
            </a:r>
            <a:r>
              <a:rPr lang="cs-CZ"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1</a:t>
            </a:r>
            <a:r>
              <a:rPr lang="en-US"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corresponding table have been approved at </a:t>
            </a:r>
            <a:r>
              <a:rPr lang="en-US" sz="2300" dirty="0" err="1">
                <a:solidFill>
                  <a:srgbClr val="00B050"/>
                </a:solidFill>
                <a:latin typeface="Arial" panose="020B0604020202020204" pitchFamily="34" charset="0"/>
                <a:ea typeface="Times New Roman" panose="02020603050405020304" pitchFamily="18" charset="0"/>
                <a:cs typeface="Times New Roman" panose="02020603050405020304" pitchFamily="18" charset="0"/>
              </a:rPr>
              <a:t>th</a:t>
            </a:r>
            <a:r>
              <a:rPr lang="cs-CZ"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 last</a:t>
            </a:r>
            <a:r>
              <a:rPr lang="en-US" sz="23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Com meetings </a:t>
            </a:r>
          </a:p>
          <a:p>
            <a:pPr marL="342900" indent="-342900" algn="just">
              <a:spcBef>
                <a:spcPts val="1200"/>
              </a:spcBef>
              <a:buFont typeface="Arial" panose="020B0604020202020204" pitchFamily="34" charset="0"/>
              <a:buChar char="•"/>
              <a:tabLst>
                <a:tab pos="900430" algn="l"/>
              </a:tabLst>
            </a:pPr>
            <a:r>
              <a:rPr lang="en-US" sz="23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Problems: </a:t>
            </a:r>
            <a:r>
              <a:rPr lang="en-US" sz="23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the room for any guidance to the EU metrological legislation, stagnant for more </a:t>
            </a:r>
            <a:r>
              <a:rPr lang="en-US" sz="23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th</a:t>
            </a:r>
            <a:r>
              <a:rPr lang="cs-CZ" sz="23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a:t>
            </a:r>
            <a:r>
              <a:rPr lang="en-US" sz="23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n 20 years, has been nearly exhausted</a:t>
            </a:r>
          </a:p>
          <a:p>
            <a:pPr marL="342900" indent="-342900" algn="just">
              <a:spcBef>
                <a:spcPts val="1200"/>
              </a:spcBef>
              <a:buFont typeface="Arial" panose="020B0604020202020204" pitchFamily="34" charset="0"/>
              <a:buChar char="•"/>
              <a:tabLst>
                <a:tab pos="900430" algn="l"/>
              </a:tabLst>
            </a:pPr>
            <a:r>
              <a:rPr lang="en-US" sz="2300" dirty="0">
                <a:solidFill>
                  <a:srgbClr val="0070C0"/>
                </a:solidFill>
                <a:latin typeface="Arial" panose="020B0604020202020204" pitchFamily="34" charset="0"/>
                <a:ea typeface="Times New Roman" panose="02020603050405020304" pitchFamily="18" charset="0"/>
                <a:cs typeface="Times New Roman" panose="02020603050405020304" pitchFamily="18" charset="0"/>
              </a:rPr>
              <a:t>It can be exemplified by an unfortunate court case as regards inscriptions on NAWIs to be present on the display only </a:t>
            </a:r>
          </a:p>
          <a:p>
            <a:pPr marL="342900" indent="-342900" algn="just">
              <a:spcBef>
                <a:spcPts val="1200"/>
              </a:spcBef>
              <a:buFont typeface="Arial" panose="020B0604020202020204" pitchFamily="34" charset="0"/>
              <a:buChar char="•"/>
              <a:tabLst>
                <a:tab pos="900430" algn="l"/>
              </a:tabLst>
            </a:pPr>
            <a:r>
              <a:rPr lang="en-US" sz="23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The next Committee meeting will be in </a:t>
            </a:r>
            <a:r>
              <a:rPr lang="en-US" sz="23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Braunschweig, Germany on May 3 – 5, 2023  </a:t>
            </a:r>
          </a:p>
        </p:txBody>
      </p:sp>
      <p:sp>
        <p:nvSpPr>
          <p:cNvPr id="8" name="Zástupný symbol pro číslo snímku 7">
            <a:extLst>
              <a:ext uri="{FF2B5EF4-FFF2-40B4-BE49-F238E27FC236}">
                <a16:creationId xmlns:a16="http://schemas.microsoft.com/office/drawing/2014/main" id="{55B75B5D-8C50-47F7-B30F-3D770AC47ADA}"/>
              </a:ext>
            </a:extLst>
          </p:cNvPr>
          <p:cNvSpPr>
            <a:spLocks noGrp="1"/>
          </p:cNvSpPr>
          <p:nvPr>
            <p:ph type="sldNum" sz="quarter" idx="12"/>
          </p:nvPr>
        </p:nvSpPr>
        <p:spPr/>
        <p:txBody>
          <a:bodyPr/>
          <a:lstStyle/>
          <a:p>
            <a:fld id="{756D3488-E609-4267-A653-A4734D91FAC7}" type="slidenum">
              <a:rPr lang="fi-FI" smtClean="0"/>
              <a:t>9</a:t>
            </a:fld>
            <a:endParaRPr lang="fi-FI"/>
          </a:p>
        </p:txBody>
      </p:sp>
    </p:spTree>
    <p:extLst>
      <p:ext uri="{BB962C8B-B14F-4D97-AF65-F5344CB8AC3E}">
        <p14:creationId xmlns:p14="http://schemas.microsoft.com/office/powerpoint/2010/main" val="227335786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15892</TotalTime>
  <Words>1909</Words>
  <Application>Microsoft Office PowerPoint</Application>
  <PresentationFormat>Widescreen</PresentationFormat>
  <Paragraphs>131</Paragraphs>
  <Slides>22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Courier New</vt:lpstr>
      <vt:lpstr>Montserrat</vt:lpstr>
      <vt:lpstr>Montserrat-Light</vt:lpstr>
      <vt:lpstr>Montserrat-Medium</vt:lpstr>
      <vt:lpstr>Symbol</vt:lpstr>
      <vt:lpstr>Office-teema</vt:lpstr>
      <vt:lpstr>PowerPoint Presentation</vt:lpstr>
      <vt:lpstr>War in Ukraine   </vt:lpstr>
      <vt:lpstr>War in Ukraine – Kharkovstandartmetrologia</vt:lpstr>
      <vt:lpstr>Ukraine – Kharkovstandartmetrologia</vt:lpstr>
      <vt:lpstr>War in Ukraine</vt:lpstr>
      <vt:lpstr>Cooperation with EURAMET</vt:lpstr>
      <vt:lpstr>Cooperation with EURAMET</vt:lpstr>
      <vt:lpstr>Strategy 2022 - 2026</vt:lpstr>
      <vt:lpstr>Technical work – guidance documents</vt:lpstr>
      <vt:lpstr>Technical work</vt:lpstr>
      <vt:lpstr>Technical work</vt:lpstr>
      <vt:lpstr>Fit-for-purpose of metrological directives</vt:lpstr>
      <vt:lpstr>WELMEC webinars</vt:lpstr>
      <vt:lpstr>Technical exchange</vt:lpstr>
      <vt:lpstr>Technical exchange</vt:lpstr>
      <vt:lpstr> New WELMEC WG on digital transformation </vt:lpstr>
      <vt:lpstr> European approach to digital transformation in metrology </vt:lpstr>
      <vt:lpstr>Digital transformation – my comments</vt:lpstr>
      <vt:lpstr>Digital transformation – my comments</vt:lpstr>
      <vt:lpstr>Smart meters</vt:lpstr>
      <vt:lpstr>Technical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Valkeapää Tuomo (Tukes)</dc:creator>
  <cp:lastModifiedBy>Ehrlich, Charles D. (Fed)</cp:lastModifiedBy>
  <cp:revision>249</cp:revision>
  <dcterms:created xsi:type="dcterms:W3CDTF">2021-03-05T12:48:21Z</dcterms:created>
  <dcterms:modified xsi:type="dcterms:W3CDTF">2022-10-06T01:05:25Z</dcterms:modified>
</cp:coreProperties>
</file>