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1D128-992C-4044-91B7-085B7BE8EEA7}" v="2" dt="2022-09-26T20:07:08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25" autoAdjust="0"/>
  </p:normalViewPr>
  <p:slideViewPr>
    <p:cSldViewPr>
      <p:cViewPr varScale="1">
        <p:scale>
          <a:sx n="91" d="100"/>
          <a:sy n="91" d="100"/>
        </p:scale>
        <p:origin x="12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A8D2-C8BB-475C-BEEA-ABAE8A87948F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C6E52-F53D-4E4B-AF19-66C7F35F22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2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B7E5-0205-4DE4-84CC-4748F04BF1CC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BF2B7-5D26-49DE-90B0-1F0CC1947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495E-8619-4E4C-B8C4-DFE900F11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8B4FC-A7BA-485E-97B7-3256D69EA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33305"/>
            <a:ext cx="6858000" cy="6046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028A-D234-4C54-8780-E40C0F2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DD9F-78B0-41C1-865E-11EAA14E6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5288" y="6356350"/>
            <a:ext cx="1187152" cy="365125"/>
          </a:xfrm>
        </p:spPr>
        <p:txBody>
          <a:bodyPr/>
          <a:lstStyle/>
          <a:p>
            <a:fld id="{112F3AA7-8D1D-4094-95D7-0F0AD16921C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07524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27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1"/>
            <a:ext cx="807524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5288" y="6356350"/>
            <a:ext cx="118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3AA7-8D1D-4094-95D7-0F0AD16921C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2" name="Picture 2" descr="International Organization of Legal Metrolog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595"/>
            <a:ext cx="5616624" cy="7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7E5F24-2508-411F-8819-D3B46D8DE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/>
          <a:stretch/>
        </p:blipFill>
        <p:spPr>
          <a:xfrm>
            <a:off x="7877907" y="129678"/>
            <a:ext cx="1089828" cy="84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64C57-05C1-4CFD-849C-64D42F02C3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1" y="125539"/>
            <a:ext cx="1089827" cy="84626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9BA7FEF-2626-4005-A92C-C74012E8D900}"/>
              </a:ext>
            </a:extLst>
          </p:cNvPr>
          <p:cNvSpPr txBox="1">
            <a:spLocks/>
          </p:cNvSpPr>
          <p:nvPr userDrawn="1"/>
        </p:nvSpPr>
        <p:spPr>
          <a:xfrm>
            <a:off x="1795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2021 – RLMO RT meeting</a:t>
            </a:r>
          </a:p>
        </p:txBody>
      </p:sp>
    </p:spTree>
    <p:extLst>
      <p:ext uri="{BB962C8B-B14F-4D97-AF65-F5344CB8AC3E}">
        <p14:creationId xmlns:p14="http://schemas.microsoft.com/office/powerpoint/2010/main" val="23244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5865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GULFMET</a:t>
            </a:r>
            <a:br>
              <a:rPr lang="en-GB" sz="3600" dirty="0"/>
            </a:br>
            <a:r>
              <a:rPr lang="en-GB" sz="3600" dirty="0"/>
              <a:t>Update to the RLMO Round Table</a:t>
            </a:r>
            <a:endParaRPr lang="en-GB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61249"/>
            <a:ext cx="6858000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/>
              <a:t>RLMO Interim Round Table Meeting</a:t>
            </a:r>
            <a:r>
              <a:rPr lang="en-GB" dirty="0"/>
              <a:t>- Sept 27, 2022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F2229D-2D5F-46CA-9663-E3373D1394F1}"/>
              </a:ext>
            </a:extLst>
          </p:cNvPr>
          <p:cNvSpPr txBox="1">
            <a:spLocks/>
          </p:cNvSpPr>
          <p:nvPr/>
        </p:nvSpPr>
        <p:spPr>
          <a:xfrm>
            <a:off x="1098376" y="4869160"/>
            <a:ext cx="685800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Eng. Ameena Zainal</a:t>
            </a:r>
          </a:p>
          <a:p>
            <a:r>
              <a:rPr lang="en-US" dirty="0"/>
              <a:t>TC Legal Chair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6DC7B-09F9-481A-AFAC-BF2DD65784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682912"/>
            <a:ext cx="4284476" cy="19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significant developments and activities </a:t>
            </a:r>
            <a:br>
              <a:rPr lang="en-US" dirty="0"/>
            </a:br>
            <a:r>
              <a:rPr lang="en-US" dirty="0"/>
              <a:t>during the past year in the GULFMET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1"/>
            <a:ext cx="8075240" cy="3744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OIML certification system (CS) Committee::</a:t>
            </a:r>
          </a:p>
          <a:p>
            <a:pPr marL="0" indent="0">
              <a:buNone/>
            </a:pPr>
            <a:r>
              <a:rPr lang="en-US" sz="1800" dirty="0"/>
              <a:t>GULFMET has nominated </a:t>
            </a:r>
            <a:endParaRPr lang="en-US" sz="1000" b="0" dirty="0">
              <a:latin typeface="+mn-lt"/>
            </a:endParaRPr>
          </a:p>
          <a:p>
            <a:pPr marL="1089025" lvl="1">
              <a:lnSpc>
                <a:spcPct val="150000"/>
              </a:lnSpc>
            </a:pPr>
            <a:r>
              <a:rPr lang="en-US" sz="1800" dirty="0"/>
              <a:t>Mr. Nawaf Al </a:t>
            </a:r>
            <a:r>
              <a:rPr lang="en-US" sz="1800" dirty="0" err="1"/>
              <a:t>Shamari</a:t>
            </a:r>
            <a:r>
              <a:rPr lang="en-US" sz="1800" dirty="0"/>
              <a:t> ( Saudi Arabia)</a:t>
            </a:r>
          </a:p>
          <a:p>
            <a:pPr marL="1089025" lvl="1">
              <a:lnSpc>
                <a:spcPct val="150000"/>
              </a:lnSpc>
            </a:pPr>
            <a:r>
              <a:rPr lang="en-US" sz="1800" dirty="0"/>
              <a:t>Eng. Salam Al Heyari ( UAE)</a:t>
            </a:r>
          </a:p>
          <a:p>
            <a:pPr marL="0" indent="0">
              <a:buNone/>
            </a:pPr>
            <a:r>
              <a:rPr lang="en-US" sz="1800" dirty="0"/>
              <a:t>For the membership of the OIML CS Management Committee </a:t>
            </a:r>
          </a:p>
          <a:p>
            <a:pPr marL="0" indent="0">
              <a:buNone/>
            </a:pPr>
            <a:endParaRPr lang="en-US" sz="1000" b="0" dirty="0">
              <a:latin typeface="+mn-lt"/>
            </a:endParaRPr>
          </a:p>
          <a:p>
            <a:pPr marL="0" indent="0">
              <a:buNone/>
            </a:pPr>
            <a:endParaRPr lang="en-US" sz="1000" b="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GULFMET TC legal had formed a Work Group,</a:t>
            </a:r>
          </a:p>
          <a:p>
            <a:pPr marL="0" indent="0">
              <a:buNone/>
            </a:pPr>
            <a:r>
              <a:rPr lang="en-US" sz="1800" dirty="0"/>
              <a:t>GULFMET WG has reviewed and updated the GCC Common Metrology law and raised it for approval by the Ministerial Committee.</a:t>
            </a:r>
          </a:p>
        </p:txBody>
      </p:sp>
    </p:spTree>
    <p:extLst>
      <p:ext uri="{BB962C8B-B14F-4D97-AF65-F5344CB8AC3E}">
        <p14:creationId xmlns:p14="http://schemas.microsoft.com/office/powerpoint/2010/main" val="324622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significant developments and activities </a:t>
            </a:r>
            <a:br>
              <a:rPr lang="en-US" dirty="0"/>
            </a:br>
            <a:r>
              <a:rPr lang="en-US" dirty="0"/>
              <a:t>during the past year in the GULFMET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1"/>
            <a:ext cx="8075240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OIML </a:t>
            </a:r>
            <a:r>
              <a:rPr lang="en-US" sz="2100" b="1" dirty="0"/>
              <a:t>CEEMS Advisory Committee meeting July 21, 2022 </a:t>
            </a:r>
          </a:p>
          <a:p>
            <a:pPr marL="0" indent="0">
              <a:buNone/>
            </a:pPr>
            <a:r>
              <a:rPr lang="en-US" sz="1800" dirty="0"/>
              <a:t>GULFMET has participated online in the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9DA74-1643-8CAC-03DA-EF1F3DDA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068960"/>
            <a:ext cx="5616624" cy="35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Overview of most urgent technical </a:t>
            </a:r>
            <a:br>
              <a:rPr lang="en-GB" dirty="0"/>
            </a:br>
            <a:r>
              <a:rPr lang="en-GB" dirty="0"/>
              <a:t>and other legal metrology issues in the region </a:t>
            </a:r>
            <a:br>
              <a:rPr lang="en-GB" dirty="0"/>
            </a:br>
            <a:r>
              <a:rPr lang="en-GB" dirty="0"/>
              <a:t>during the past year in the </a:t>
            </a:r>
            <a:r>
              <a:rPr lang="en-US" dirty="0"/>
              <a:t>GULFMET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GULFMET WG has completed the proposal to Introduce</a:t>
            </a:r>
            <a:r>
              <a:rPr lang="en-US" sz="2000" b="0" dirty="0">
                <a:latin typeface="+mn-lt"/>
              </a:rPr>
              <a:t> the GCC certification Scheme based on OIML CS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0BB23-C7B4-A59D-B01C-E5268C12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486" y="2780928"/>
            <a:ext cx="314313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Anticipated calendar of events</a:t>
            </a:r>
            <a:br>
              <a:rPr lang="en-GB" dirty="0"/>
            </a:br>
            <a:r>
              <a:rPr lang="en-GB" dirty="0"/>
              <a:t>for the coming year in the </a:t>
            </a:r>
            <a:r>
              <a:rPr lang="en-US" dirty="0"/>
              <a:t>GULFMET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8280920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Last events  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- GULFMET TC legal   ( December. 6</a:t>
            </a:r>
            <a:r>
              <a:rPr lang="en-GB" sz="1800" baseline="30000" dirty="0"/>
              <a:t>th</a:t>
            </a:r>
            <a:r>
              <a:rPr lang="en-GB" sz="1800" dirty="0"/>
              <a:t>, 2022 )</a:t>
            </a:r>
          </a:p>
          <a:p>
            <a:pPr marL="0" indent="0">
              <a:buNone/>
            </a:pPr>
            <a:r>
              <a:rPr lang="en-GB" sz="1800" dirty="0"/>
              <a:t>- GULFMET Week Events  (December. 12 -15, 2022 )</a:t>
            </a:r>
          </a:p>
          <a:p>
            <a:pPr marL="0" indent="0">
              <a:buNone/>
            </a:pPr>
            <a:r>
              <a:rPr lang="en-GB" sz="1800" dirty="0"/>
              <a:t>      </a:t>
            </a:r>
            <a:endParaRPr lang="en-GB" sz="18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22A52-320A-492B-AFC3-A1AF11AF9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96886"/>
            <a:ext cx="3664644" cy="19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4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on RLMO discussion topics for this year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" y="2060848"/>
            <a:ext cx="8291264" cy="331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Discussion Topic: </a:t>
            </a:r>
          </a:p>
          <a:p>
            <a:pPr marL="0" indent="0">
              <a:buNone/>
            </a:pPr>
            <a:r>
              <a:rPr lang="en-US" dirty="0"/>
              <a:t>How is your RLMO approaching ‘digitalization’ pertaining to measuring instruments in your region?</a:t>
            </a:r>
            <a:endParaRPr lang="cs-CZ" dirty="0"/>
          </a:p>
          <a:p>
            <a:pPr marL="0" indent="0">
              <a:spcBef>
                <a:spcPts val="1200"/>
              </a:spcBef>
              <a:buNone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Existing elements: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. IMEKO conference on Metrology and Digital Transformation:</a:t>
            </a:r>
          </a:p>
          <a:p>
            <a:pPr marL="0" indent="0">
              <a:buNone/>
            </a:pPr>
            <a:r>
              <a:rPr lang="en-US" sz="2000" dirty="0"/>
              <a:t>GULFMET has participated physically in the conference which was held in Berlin – Germany 19-21 Sept. 2022 and benefits from the scientific papers that were presented.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4359B8AB-2A21-C3BF-28E1-009A58C8F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60" y="4550653"/>
            <a:ext cx="3902092" cy="222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4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8C7F-179B-46E9-8725-A05E57C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3AA7-8D1D-4094-95D7-0F0AD16921C5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023D3-707C-4018-9953-81E3661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Summary/Concluding remarks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4F870-CD4E-4EFF-9E1A-6A0E98D4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GULFMET is keen on the following issues: </a:t>
            </a:r>
          </a:p>
          <a:p>
            <a:r>
              <a:rPr lang="en-US" dirty="0"/>
              <a:t>Harmonization of metrological legislation by getting GCC Common metrology law updated and approved.</a:t>
            </a:r>
          </a:p>
          <a:p>
            <a:r>
              <a:rPr lang="en-US" dirty="0"/>
              <a:t>Enhance the technical capabilities be identifying the training needs </a:t>
            </a:r>
          </a:p>
          <a:p>
            <a:r>
              <a:rPr lang="en-US" dirty="0"/>
              <a:t>Introduce  GULFMET Capacity Building and Knowledge Transfer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r>
              <a:rPr lang="en-US" dirty="0"/>
              <a:t>Recommending the formation of a type approval and registration team for measuring instruments subjected to metrological control.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123272"/>
      </p:ext>
    </p:extLst>
  </p:cSld>
  <p:clrMapOvr>
    <a:masterClrMapping/>
  </p:clrMapOvr>
</p:sld>
</file>

<file path=ppt/theme/theme1.xml><?xml version="1.0" encoding="utf-8"?>
<a:theme xmlns:a="http://schemas.openxmlformats.org/drawingml/2006/main" name="51_CIML_ppt_layout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6CIML_PPT_Template.potx" id="{889B8E07-F202-4739-ACD6-F6934771B4F1}" vid="{72080C5D-E40C-4E0A-BB39-B925EFF221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56CIML_PPT_Template</Template>
  <TotalTime>6221</TotalTime>
  <Words>350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51_CIML_ppt_layout_2016</vt:lpstr>
      <vt:lpstr>GULFMET Update to the RLMO Round Table</vt:lpstr>
      <vt:lpstr>Overview of significant developments and activities  during the past year in the GULFMET</vt:lpstr>
      <vt:lpstr>Overview of significant developments and activities  during the past year in the GULFMET</vt:lpstr>
      <vt:lpstr>Overview of most urgent technical  and other legal metrology issues in the region  during the past year in the GULFMET</vt:lpstr>
      <vt:lpstr>Anticipated calendar of events for the coming year in the GULFMET</vt:lpstr>
      <vt:lpstr>Comments on RLMO discussion topics for this year </vt:lpstr>
      <vt:lpstr>Summary/Concluding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Luis Mussio</dc:creator>
  <cp:lastModifiedBy>Ehrlich, Charles D. (Fed)</cp:lastModifiedBy>
  <cp:revision>22</cp:revision>
  <dcterms:created xsi:type="dcterms:W3CDTF">2021-08-16T10:44:54Z</dcterms:created>
  <dcterms:modified xsi:type="dcterms:W3CDTF">2022-10-06T01:06:06Z</dcterms:modified>
</cp:coreProperties>
</file>